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300" r:id="rId2"/>
    <p:sldId id="323" r:id="rId3"/>
    <p:sldId id="317" r:id="rId4"/>
    <p:sldId id="313" r:id="rId5"/>
    <p:sldId id="332" r:id="rId6"/>
    <p:sldId id="325" r:id="rId7"/>
    <p:sldId id="330" r:id="rId8"/>
    <p:sldId id="324" r:id="rId9"/>
    <p:sldId id="333" r:id="rId10"/>
    <p:sldId id="334" r:id="rId11"/>
    <p:sldId id="335" r:id="rId12"/>
    <p:sldId id="336" r:id="rId13"/>
    <p:sldId id="327" r:id="rId14"/>
  </p:sldIdLst>
  <p:sldSz cx="12192000" cy="6858000"/>
  <p:notesSz cx="6858000" cy="9144000"/>
  <p:embeddedFontLst>
    <p:embeddedFont>
      <p:font typeface="Atkinson Hyperlegible" pitchFamily="2"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8FC5B8"/>
    <a:srgbClr val="595959"/>
    <a:srgbClr val="B3C0E2"/>
    <a:srgbClr val="31B09C"/>
    <a:srgbClr val="557DBF"/>
    <a:srgbClr val="FBD4C9"/>
    <a:srgbClr val="FDEBCF"/>
    <a:srgbClr val="F6A82B"/>
    <a:srgbClr val="FDD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2542" autoAdjust="0"/>
  </p:normalViewPr>
  <p:slideViewPr>
    <p:cSldViewPr snapToGrid="0">
      <p:cViewPr varScale="1">
        <p:scale>
          <a:sx n="44" d="100"/>
          <a:sy n="44" d="100"/>
        </p:scale>
        <p:origin x="2194" y="43"/>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2 of Module 1.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Unit 1, we looked at the two data collection methods that are currently used in the HHFA: facility audit and record review.</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32902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Service availability, Readiness, and Management and finance modules use the same facility audit method. It is based on </a:t>
            </a:r>
            <a:r>
              <a:rPr lang="en-US" sz="1200" b="1" kern="1200" dirty="0">
                <a:solidFill>
                  <a:schemeClr val="tx1"/>
                </a:solidFill>
                <a:effectLst/>
                <a:latin typeface="+mn-lt"/>
                <a:ea typeface="+mn-ea"/>
                <a:cs typeface="+mn-cs"/>
              </a:rPr>
              <a:t>interviews</a:t>
            </a:r>
            <a:r>
              <a:rPr lang="en-US" sz="1200" kern="1200" dirty="0">
                <a:solidFill>
                  <a:schemeClr val="tx1"/>
                </a:solidFill>
                <a:effectLst/>
                <a:latin typeface="+mn-lt"/>
                <a:ea typeface="+mn-ea"/>
                <a:cs typeface="+mn-cs"/>
              </a:rPr>
              <a:t> with key facility staff and </a:t>
            </a:r>
            <a:r>
              <a:rPr lang="en-US" sz="1200" b="1" kern="1200" dirty="0">
                <a:solidFill>
                  <a:schemeClr val="tx1"/>
                </a:solidFill>
                <a:effectLst/>
                <a:latin typeface="+mn-lt"/>
                <a:ea typeface="+mn-ea"/>
                <a:cs typeface="+mn-cs"/>
              </a:rPr>
              <a:t>observation</a:t>
            </a:r>
            <a:r>
              <a:rPr lang="en-US" sz="1200" kern="1200" dirty="0">
                <a:solidFill>
                  <a:schemeClr val="tx1"/>
                </a:solidFill>
                <a:effectLst/>
                <a:latin typeface="+mn-lt"/>
                <a:ea typeface="+mn-ea"/>
                <a:cs typeface="+mn-cs"/>
              </a:rPr>
              <a:t> of items and conditions in the facility.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3261388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quality of care module is different in that it uses a record review method.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record review requires a sample of individual patient records and it specifically looks at the records to see if providers have followed the correct processes in the care of individual patients.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168946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2.</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next unit, we will look at the kind of information the HHFA can provide.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outline the kind of data that the HHFA can collect;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the HHFA modules;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how HHFA questions are categorized.</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two ways of thinking about the kinds of data the HHFA collects: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content covered;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lenses through which the content is assessed.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232902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discussed in Unit 1, the HHFA content covers multiple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and facility management systems.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HHFA questions assess these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and systems through 4 main “lenses”.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service availability;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service readiness;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quality of care;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management and finance systems.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“lenses” are the 4 </a:t>
            </a:r>
            <a:r>
              <a:rPr lang="en-US" sz="1200" b="1" kern="1200" dirty="0">
                <a:solidFill>
                  <a:schemeClr val="tx1"/>
                </a:solidFill>
                <a:effectLst/>
                <a:latin typeface="+mn-lt"/>
                <a:ea typeface="+mn-ea"/>
                <a:cs typeface="+mn-cs"/>
              </a:rPr>
              <a:t>HHFA modules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164253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HHFA module includes a number of topics:</a:t>
            </a:r>
            <a:endParaRPr lang="en-GB" dirty="0"/>
          </a:p>
          <a:p>
            <a:r>
              <a:rPr lang="en-US" dirty="0"/>
              <a:t> </a:t>
            </a:r>
            <a:endParaRPr lang="en-GB" dirty="0"/>
          </a:p>
          <a:p>
            <a:pPr marL="171450" lvl="0" indent="-171450">
              <a:buFont typeface="Arial" panose="020B0604020202020204" pitchFamily="34" charset="0"/>
              <a:buChar char="•"/>
            </a:pPr>
            <a:r>
              <a:rPr lang="en-US" dirty="0"/>
              <a:t>Module 1, “Service availability”, looks at the availability of key staff and beds, the condition of the building infrastructure, and the services offered by facilities, for example antenatal care services, tuberculosis services, surgical services, </a:t>
            </a:r>
            <a:r>
              <a:rPr lang="en-US" dirty="0" err="1"/>
              <a:t>etc</a:t>
            </a:r>
            <a:r>
              <a:rPr lang="en-US" dirty="0"/>
              <a:t>;</a:t>
            </a:r>
            <a:endParaRPr lang="en-GB" dirty="0"/>
          </a:p>
          <a:p>
            <a:pPr marL="171450" indent="-171450">
              <a:buFont typeface="Arial" panose="020B0604020202020204" pitchFamily="34" charset="0"/>
              <a:buChar char="•"/>
            </a:pPr>
            <a:endParaRPr lang="en-GB" dirty="0"/>
          </a:p>
          <a:p>
            <a:pPr marL="171450" lvl="0" indent="-171450">
              <a:buFont typeface="Arial" panose="020B0604020202020204" pitchFamily="34" charset="0"/>
              <a:buChar char="•"/>
            </a:pPr>
            <a:r>
              <a:rPr lang="en-US" dirty="0"/>
              <a:t>Module 2, “Service readiness”, looks at the presence of key items needed to deliver the services, such as trained staff, guidelines, equipment, diagnostics, and medicines and commodities;</a:t>
            </a:r>
            <a:endParaRPr lang="en-GB" dirty="0"/>
          </a:p>
          <a:p>
            <a:pPr marL="171450" indent="-171450">
              <a:buFont typeface="Arial" panose="020B0604020202020204" pitchFamily="34" charset="0"/>
              <a:buChar char="•"/>
            </a:pPr>
            <a:endParaRPr lang="en-GB" dirty="0"/>
          </a:p>
          <a:p>
            <a:pPr marL="171450" lvl="0" indent="-171450">
              <a:buFont typeface="Arial" panose="020B0604020202020204" pitchFamily="34" charset="0"/>
              <a:buChar char="•"/>
            </a:pPr>
            <a:r>
              <a:rPr lang="en-US" dirty="0"/>
              <a:t>Module 3, “Quality of care”, checks to see if providers have documented that they have followed the required processes in the care of individual patients; and</a:t>
            </a:r>
            <a:endParaRPr lang="en-GB" dirty="0"/>
          </a:p>
          <a:p>
            <a:pPr marL="171450" indent="-171450">
              <a:buFont typeface="Arial" panose="020B0604020202020204" pitchFamily="34" charset="0"/>
              <a:buChar char="•"/>
            </a:pPr>
            <a:endParaRPr lang="en-GB" dirty="0"/>
          </a:p>
          <a:p>
            <a:pPr marL="171450" lvl="0" indent="-171450">
              <a:buFont typeface="Arial" panose="020B0604020202020204" pitchFamily="34" charset="0"/>
              <a:buChar char="•"/>
            </a:pPr>
            <a:r>
              <a:rPr lang="en-US" dirty="0"/>
              <a:t>Module 4, “Management and finance”, assesses the management systems in place at facility level, for example, those related to health workforce, financial systems, health information systems, and quality management systems. </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320383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Within the modules, the HHFA questions are categorized according to whether they are </a:t>
            </a:r>
            <a:r>
              <a:rPr lang="en-US" sz="1200" b="1" kern="1200" dirty="0">
                <a:solidFill>
                  <a:schemeClr val="tx1"/>
                </a:solidFill>
                <a:effectLst/>
                <a:latin typeface="+mn-lt"/>
                <a:ea typeface="+mn-ea"/>
                <a:cs typeface="+mn-cs"/>
              </a:rPr>
              <a:t>core questions</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additional questions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“core” questions represent the minimum set;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“additional” questions can be added to the core questions when further detail is needed on selected topics.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Core and additional indicators are then produced based on the type of question.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800" dirty="0">
              <a:effectLst/>
              <a:latin typeface="Cambria" panose="02040503050406030204" pitchFamily="18" charset="0"/>
              <a:ea typeface="Cambria" panose="02040503050406030204" pitchFamily="18" charset="0"/>
              <a:cs typeface="Cambria" panose="02040503050406030204" pitchFamily="18" charset="0"/>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availability and Management and finance modules contain both core and additional questions.</a:t>
            </a:r>
            <a:endParaRPr lang="en-GB" dirty="0"/>
          </a:p>
          <a:p>
            <a:r>
              <a:rPr lang="en-US" dirty="0"/>
              <a:t> </a:t>
            </a:r>
            <a:endParaRPr lang="en-GB" dirty="0"/>
          </a:p>
          <a:p>
            <a:pPr lvl="0">
              <a:defRPr/>
            </a:pPr>
            <a:r>
              <a:rPr lang="en-US" dirty="0"/>
              <a:t>Service readiness contains only Core questions (however, the set of Core readiness questions is very comprehensive).</a:t>
            </a:r>
            <a:endParaRPr lang="en-GB" dirty="0"/>
          </a:p>
          <a:p>
            <a:r>
              <a:rPr lang="en-US" dirty="0"/>
              <a:t> </a:t>
            </a:r>
            <a:endParaRPr lang="en-GB" dirty="0"/>
          </a:p>
          <a:p>
            <a:r>
              <a:rPr lang="en-US" dirty="0"/>
              <a:t>Quality of care contains only additional questions. </a:t>
            </a:r>
          </a:p>
          <a:p>
            <a:endParaRPr lang="en-US" dirty="0"/>
          </a:p>
          <a:p>
            <a:r>
              <a:rPr lang="en-GB" dirty="0"/>
              <a:t>This organization and categorization of questions is used as the basis for the structure of:</a:t>
            </a:r>
          </a:p>
          <a:p>
            <a:r>
              <a:rPr lang="en-GB" dirty="0"/>
              <a:t> </a:t>
            </a:r>
          </a:p>
          <a:p>
            <a:pPr marL="171450" lvl="0" indent="-171450">
              <a:buFont typeface="Arial" panose="020B0604020202020204" pitchFamily="34" charset="0"/>
              <a:buChar char="•"/>
            </a:pPr>
            <a:r>
              <a:rPr lang="en-GB" dirty="0"/>
              <a:t>The HHFA questionnaires;</a:t>
            </a:r>
          </a:p>
          <a:p>
            <a:pPr marL="171450" lvl="0" indent="-171450">
              <a:buFont typeface="Arial" panose="020B0604020202020204" pitchFamily="34" charset="0"/>
              <a:buChar char="•"/>
            </a:pPr>
            <a:r>
              <a:rPr lang="en-GB" dirty="0"/>
              <a:t>The HHFA indicator inventory platform; and </a:t>
            </a:r>
          </a:p>
          <a:p>
            <a:pPr marL="171450" lvl="0" indent="-171450">
              <a:buFont typeface="Arial" panose="020B0604020202020204" pitchFamily="34" charset="0"/>
              <a:buChar char="•"/>
            </a:pPr>
            <a:r>
              <a:rPr lang="en-GB" dirty="0"/>
              <a:t>The HHFA data analysis platform.</a:t>
            </a:r>
          </a:p>
          <a:p>
            <a:r>
              <a:rPr lang="en-US" dirty="0"/>
              <a:t> </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570234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planning an HHFA, countries can select the modules they want to implement.</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Any single module could be implemented, or a combination of modules – for example, a combination of availability and readiness.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can also choose whether only core questions will be used, or additional questions also added.  </a:t>
            </a: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33167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decisions will guide the selection of the HHFA questionnaire that will be implemented.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various questionnaire types and combinations are discussed in further detail in Module 3 of this course.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00116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1.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7.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09756"/>
                <a:ext cx="7504761" cy="2205640"/>
                <a:chOff x="3029663" y="2626398"/>
                <a:chExt cx="7504761" cy="2205640"/>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26398"/>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403570"/>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What kind of data </a:t>
                  </a:r>
                  <a:br>
                    <a:rPr lang="en-GB" sz="4800" dirty="0"/>
                  </a:br>
                  <a:r>
                    <a:rPr lang="en-GB" sz="4800" dirty="0"/>
                    <a:t>does the HHFA collect? </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Modules and their data collection methods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34150" y="1599463"/>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599463"/>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 name="facility audit">
            <a:extLst>
              <a:ext uri="{FF2B5EF4-FFF2-40B4-BE49-F238E27FC236}">
                <a16:creationId xmlns:a16="http://schemas.microsoft.com/office/drawing/2014/main" id="{18D04FA0-26AF-4C55-8EA8-FE31C35B9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277" y="2224257"/>
            <a:ext cx="2614124" cy="2820085"/>
          </a:xfrm>
          <a:prstGeom prst="rect">
            <a:avLst/>
          </a:prstGeom>
        </p:spPr>
      </p:pic>
      <p:sp>
        <p:nvSpPr>
          <p:cNvPr id="36" name="caption1">
            <a:extLst>
              <a:ext uri="{FF2B5EF4-FFF2-40B4-BE49-F238E27FC236}">
                <a16:creationId xmlns:a16="http://schemas.microsoft.com/office/drawing/2014/main" id="{E07F8923-0B03-4951-B1CE-5BCC2E0AFEB6}"/>
              </a:ext>
            </a:extLst>
          </p:cNvPr>
          <p:cNvSpPr txBox="1"/>
          <p:nvPr/>
        </p:nvSpPr>
        <p:spPr>
          <a:xfrm>
            <a:off x="1020943" y="5346903"/>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facility audit with interviews </a:t>
            </a:r>
            <a:br>
              <a:rPr lang="en-GB" sz="2400" dirty="0">
                <a:solidFill>
                  <a:schemeClr val="tx1">
                    <a:lumMod val="65000"/>
                    <a:lumOff val="35000"/>
                  </a:schemeClr>
                </a:solidFill>
              </a:rPr>
            </a:br>
            <a:r>
              <a:rPr lang="en-GB" sz="2400" dirty="0">
                <a:solidFill>
                  <a:schemeClr val="tx1">
                    <a:lumMod val="65000"/>
                    <a:lumOff val="35000"/>
                  </a:schemeClr>
                </a:solidFill>
              </a:rPr>
              <a:t>and observation</a:t>
            </a:r>
          </a:p>
        </p:txBody>
      </p:sp>
      <p:pic>
        <p:nvPicPr>
          <p:cNvPr id="5" name="record review">
            <a:extLst>
              <a:ext uri="{FF2B5EF4-FFF2-40B4-BE49-F238E27FC236}">
                <a16:creationId xmlns:a16="http://schemas.microsoft.com/office/drawing/2014/main" id="{9E07B9AC-EAB2-46A0-880B-122B16964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074" y="2299011"/>
            <a:ext cx="2329519" cy="2524602"/>
          </a:xfrm>
          <a:prstGeom prst="rect">
            <a:avLst/>
          </a:prstGeom>
        </p:spPr>
      </p:pic>
      <p:sp>
        <p:nvSpPr>
          <p:cNvPr id="37" name="caption2">
            <a:extLst>
              <a:ext uri="{FF2B5EF4-FFF2-40B4-BE49-F238E27FC236}">
                <a16:creationId xmlns:a16="http://schemas.microsoft.com/office/drawing/2014/main" id="{26711104-6C30-43AD-8712-8D5B4E939E74}"/>
              </a:ext>
            </a:extLst>
          </p:cNvPr>
          <p:cNvSpPr txBox="1"/>
          <p:nvPr/>
        </p:nvSpPr>
        <p:spPr>
          <a:xfrm>
            <a:off x="6486589" y="5346902"/>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record review</a:t>
            </a:r>
            <a:br>
              <a:rPr lang="en-GB" sz="2400" dirty="0">
                <a:solidFill>
                  <a:schemeClr val="tx1">
                    <a:lumMod val="65000"/>
                    <a:lumOff val="35000"/>
                  </a:schemeClr>
                </a:solidFill>
              </a:rPr>
            </a:br>
            <a:r>
              <a:rPr lang="en-GB" sz="2400" dirty="0">
                <a:solidFill>
                  <a:schemeClr val="tx1">
                    <a:lumMod val="65000"/>
                    <a:lumOff val="35000"/>
                  </a:schemeClr>
                </a:solidFill>
              </a:rPr>
              <a:t>(quality of care)</a:t>
            </a:r>
          </a:p>
        </p:txBody>
      </p:sp>
      <p:grpSp>
        <p:nvGrpSpPr>
          <p:cNvPr id="38" name="colour palette">
            <a:extLst>
              <a:ext uri="{FF2B5EF4-FFF2-40B4-BE49-F238E27FC236}">
                <a16:creationId xmlns:a16="http://schemas.microsoft.com/office/drawing/2014/main" id="{63D2B10B-88A7-4B6A-B1A1-885F0CAAD1AF}"/>
              </a:ext>
            </a:extLst>
          </p:cNvPr>
          <p:cNvGrpSpPr/>
          <p:nvPr/>
        </p:nvGrpSpPr>
        <p:grpSpPr>
          <a:xfrm>
            <a:off x="12588600" y="442735"/>
            <a:ext cx="311767" cy="2727118"/>
            <a:chOff x="12588600" y="442735"/>
            <a:chExt cx="311767" cy="2727118"/>
          </a:xfrm>
        </p:grpSpPr>
        <p:sp>
          <p:nvSpPr>
            <p:cNvPr id="39" name="Rectangle 38">
              <a:extLst>
                <a:ext uri="{FF2B5EF4-FFF2-40B4-BE49-F238E27FC236}">
                  <a16:creationId xmlns:a16="http://schemas.microsoft.com/office/drawing/2014/main" id="{BEC650C5-FBEA-472E-951D-A8E6B5628624}"/>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4FCDF47-513A-42C6-B292-C06078873C54}"/>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A798C251-8A21-4CCC-AD88-19AF46E27EA8}"/>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8" name="TextBox 47">
              <a:extLst>
                <a:ext uri="{FF2B5EF4-FFF2-40B4-BE49-F238E27FC236}">
                  <a16:creationId xmlns:a16="http://schemas.microsoft.com/office/drawing/2014/main" id="{FCED271A-8331-492E-A475-747EDD25D6F6}"/>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F1E41BC4-6589-474E-B10D-20A8DACEAE26}"/>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D2EF3FD-C12D-4299-BEB9-DDB8AD532C0A}"/>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Sentence stem">
            <a:extLst>
              <a:ext uri="{FF2B5EF4-FFF2-40B4-BE49-F238E27FC236}">
                <a16:creationId xmlns:a16="http://schemas.microsoft.com/office/drawing/2014/main" id="{0F8FF85D-C9C2-44DA-95AC-D84CECFEE039}"/>
              </a:ext>
            </a:extLst>
          </p:cNvPr>
          <p:cNvSpPr txBox="1"/>
          <p:nvPr/>
        </p:nvSpPr>
        <p:spPr>
          <a:xfrm>
            <a:off x="755915" y="1002206"/>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Two data collection methods are currently used in the HHFA:</a:t>
            </a:r>
          </a:p>
        </p:txBody>
      </p:sp>
    </p:spTree>
    <p:custDataLst>
      <p:tags r:id="rId1"/>
    </p:custDataLst>
    <p:extLst>
      <p:ext uri="{BB962C8B-B14F-4D97-AF65-F5344CB8AC3E}">
        <p14:creationId xmlns:p14="http://schemas.microsoft.com/office/powerpoint/2010/main" val="1901282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6" grpId="0"/>
      <p:bldP spid="3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slide title">
            <a:extLst>
              <a:ext uri="{FF2B5EF4-FFF2-40B4-BE49-F238E27FC236}">
                <a16:creationId xmlns:a16="http://schemas.microsoft.com/office/drawing/2014/main" id="{84D8390B-55BB-DC68-6C38-234C5F4C2E56}"/>
              </a:ext>
            </a:extLst>
          </p:cNvPr>
          <p:cNvGrpSpPr/>
          <p:nvPr/>
        </p:nvGrpSpPr>
        <p:grpSpPr>
          <a:xfrm>
            <a:off x="-1235" y="-815"/>
            <a:ext cx="11045953" cy="611122"/>
            <a:chOff x="-1235" y="-815"/>
            <a:chExt cx="1104595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0310569" cy="584775"/>
            </a:xfrm>
            <a:prstGeom prst="rect">
              <a:avLst/>
            </a:prstGeom>
            <a:noFill/>
          </p:spPr>
          <p:txBody>
            <a:bodyPr wrap="square">
              <a:spAutoFit/>
            </a:bodyPr>
            <a:lstStyle/>
            <a:p>
              <a:r>
                <a:rPr lang="en-GB" sz="3200" dirty="0">
                  <a:solidFill>
                    <a:srgbClr val="595959"/>
                  </a:solidFill>
                </a:rPr>
                <a:t>Modules and their data collection methods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9" name="colour palette">
            <a:extLst>
              <a:ext uri="{FF2B5EF4-FFF2-40B4-BE49-F238E27FC236}">
                <a16:creationId xmlns:a16="http://schemas.microsoft.com/office/drawing/2014/main" id="{EF446D01-F81F-4AFF-9B87-54207072A896}"/>
              </a:ext>
            </a:extLst>
          </p:cNvPr>
          <p:cNvGrpSpPr/>
          <p:nvPr/>
        </p:nvGrpSpPr>
        <p:grpSpPr>
          <a:xfrm>
            <a:off x="12588600" y="442735"/>
            <a:ext cx="311767" cy="2727118"/>
            <a:chOff x="12588600" y="442735"/>
            <a:chExt cx="311767" cy="2727118"/>
          </a:xfrm>
        </p:grpSpPr>
        <p:sp>
          <p:nvSpPr>
            <p:cNvPr id="10" name="Rectangle 9">
              <a:extLst>
                <a:ext uri="{FF2B5EF4-FFF2-40B4-BE49-F238E27FC236}">
                  <a16:creationId xmlns:a16="http://schemas.microsoft.com/office/drawing/2014/main" id="{31AFF1EB-8327-436A-B9A6-0E7B90DC51E0}"/>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2FD92A-5CEB-4CB0-A506-D8DF501634C7}"/>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864387E-7A6A-448A-AF4F-B2FEAB927B1C}"/>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TextBox 12">
              <a:extLst>
                <a:ext uri="{FF2B5EF4-FFF2-40B4-BE49-F238E27FC236}">
                  <a16:creationId xmlns:a16="http://schemas.microsoft.com/office/drawing/2014/main" id="{9056DCC0-6244-45C8-8F90-C3290381C3C0}"/>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Rectangle 13">
              <a:extLst>
                <a:ext uri="{FF2B5EF4-FFF2-40B4-BE49-F238E27FC236}">
                  <a16:creationId xmlns:a16="http://schemas.microsoft.com/office/drawing/2014/main" id="{99AE07F7-D8F1-438A-A523-04D4CF31A389}"/>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B1092D5-4BF8-4DD0-89E1-64D8A9E48000}"/>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itle mod1">
            <a:extLst>
              <a:ext uri="{FF2B5EF4-FFF2-40B4-BE49-F238E27FC236}">
                <a16:creationId xmlns:a16="http://schemas.microsoft.com/office/drawing/2014/main" id="{61D4DCED-C33A-40D6-A5EE-75D2027F3AFF}"/>
              </a:ext>
            </a:extLst>
          </p:cNvPr>
          <p:cNvSpPr txBox="1"/>
          <p:nvPr/>
        </p:nvSpPr>
        <p:spPr>
          <a:xfrm>
            <a:off x="1147297" y="941183"/>
            <a:ext cx="209012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availability</a:t>
            </a:r>
          </a:p>
        </p:txBody>
      </p:sp>
      <p:sp>
        <p:nvSpPr>
          <p:cNvPr id="31" name="title mod2">
            <a:extLst>
              <a:ext uri="{FF2B5EF4-FFF2-40B4-BE49-F238E27FC236}">
                <a16:creationId xmlns:a16="http://schemas.microsoft.com/office/drawing/2014/main" id="{FCA48B0E-AF3A-4EF9-A299-F2B08360F016}"/>
              </a:ext>
            </a:extLst>
          </p:cNvPr>
          <p:cNvSpPr txBox="1"/>
          <p:nvPr/>
        </p:nvSpPr>
        <p:spPr>
          <a:xfrm>
            <a:off x="3741584" y="941183"/>
            <a:ext cx="205630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readiness</a:t>
            </a:r>
          </a:p>
        </p:txBody>
      </p:sp>
      <p:sp>
        <p:nvSpPr>
          <p:cNvPr id="32" name="title mod3">
            <a:extLst>
              <a:ext uri="{FF2B5EF4-FFF2-40B4-BE49-F238E27FC236}">
                <a16:creationId xmlns:a16="http://schemas.microsoft.com/office/drawing/2014/main" id="{8EBE4685-390C-4B0B-AEB7-36132C11FC50}"/>
              </a:ext>
            </a:extLst>
          </p:cNvPr>
          <p:cNvSpPr txBox="1"/>
          <p:nvPr/>
        </p:nvSpPr>
        <p:spPr>
          <a:xfrm>
            <a:off x="6319132" y="945280"/>
            <a:ext cx="204373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Quality </a:t>
            </a:r>
          </a:p>
          <a:p>
            <a:pPr algn="ctr"/>
            <a:r>
              <a:rPr lang="en-GB" sz="2400" dirty="0">
                <a:solidFill>
                  <a:schemeClr val="tx1">
                    <a:lumMod val="65000"/>
                    <a:lumOff val="35000"/>
                  </a:schemeClr>
                </a:solidFill>
              </a:rPr>
              <a:t>of care</a:t>
            </a:r>
          </a:p>
        </p:txBody>
      </p:sp>
      <p:sp>
        <p:nvSpPr>
          <p:cNvPr id="33" name="title mod4">
            <a:extLst>
              <a:ext uri="{FF2B5EF4-FFF2-40B4-BE49-F238E27FC236}">
                <a16:creationId xmlns:a16="http://schemas.microsoft.com/office/drawing/2014/main" id="{4B4A19FA-370C-4C90-9C6B-F8D777508EE0}"/>
              </a:ext>
            </a:extLst>
          </p:cNvPr>
          <p:cNvSpPr txBox="1"/>
          <p:nvPr/>
        </p:nvSpPr>
        <p:spPr>
          <a:xfrm>
            <a:off x="8884922" y="941183"/>
            <a:ext cx="207606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Management </a:t>
            </a:r>
          </a:p>
          <a:p>
            <a:pPr algn="ctr"/>
            <a:r>
              <a:rPr lang="en-GB" sz="2400" dirty="0">
                <a:solidFill>
                  <a:schemeClr val="tx1">
                    <a:lumMod val="65000"/>
                    <a:lumOff val="35000"/>
                  </a:schemeClr>
                </a:solidFill>
              </a:rPr>
              <a:t>&amp; finance</a:t>
            </a:r>
          </a:p>
        </p:txBody>
      </p:sp>
      <p:pic>
        <p:nvPicPr>
          <p:cNvPr id="3" name="mod1 img">
            <a:extLst>
              <a:ext uri="{FF2B5EF4-FFF2-40B4-BE49-F238E27FC236}">
                <a16:creationId xmlns:a16="http://schemas.microsoft.com/office/drawing/2014/main" id="{278E41F1-ACC0-4636-9501-2A4345ED2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188" y="1718735"/>
            <a:ext cx="1400171" cy="1979676"/>
          </a:xfrm>
          <a:prstGeom prst="rect">
            <a:avLst/>
          </a:prstGeom>
        </p:spPr>
      </p:pic>
      <p:pic>
        <p:nvPicPr>
          <p:cNvPr id="65" name="mod2 img">
            <a:extLst>
              <a:ext uri="{FF2B5EF4-FFF2-40B4-BE49-F238E27FC236}">
                <a16:creationId xmlns:a16="http://schemas.microsoft.com/office/drawing/2014/main" id="{DE2217DC-9FB6-4794-A518-6906C5463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309" y="1720413"/>
            <a:ext cx="1400049" cy="1979505"/>
          </a:xfrm>
          <a:prstGeom prst="rect">
            <a:avLst/>
          </a:prstGeom>
        </p:spPr>
      </p:pic>
      <p:pic>
        <p:nvPicPr>
          <p:cNvPr id="66" name="mod3 img">
            <a:extLst>
              <a:ext uri="{FF2B5EF4-FFF2-40B4-BE49-F238E27FC236}">
                <a16:creationId xmlns:a16="http://schemas.microsoft.com/office/drawing/2014/main" id="{21DA675E-48ED-4677-B424-F4A752029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5559" y="1720343"/>
            <a:ext cx="1400049" cy="1979505"/>
          </a:xfrm>
          <a:prstGeom prst="rect">
            <a:avLst/>
          </a:prstGeom>
        </p:spPr>
      </p:pic>
      <p:pic>
        <p:nvPicPr>
          <p:cNvPr id="67" name="mod4 img">
            <a:extLst>
              <a:ext uri="{FF2B5EF4-FFF2-40B4-BE49-F238E27FC236}">
                <a16:creationId xmlns:a16="http://schemas.microsoft.com/office/drawing/2014/main" id="{1A1A24EC-EC8E-49D8-8BA9-37395089F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809" y="1718829"/>
            <a:ext cx="1400049" cy="1979505"/>
          </a:xfrm>
          <a:prstGeom prst="rect">
            <a:avLst/>
          </a:prstGeom>
        </p:spPr>
      </p:pic>
      <p:grpSp>
        <p:nvGrpSpPr>
          <p:cNvPr id="23" name="facility connectors">
            <a:extLst>
              <a:ext uri="{FF2B5EF4-FFF2-40B4-BE49-F238E27FC236}">
                <a16:creationId xmlns:a16="http://schemas.microsoft.com/office/drawing/2014/main" id="{4A70E1DF-D55D-4D72-AC1D-2D1BE725E44E}"/>
              </a:ext>
            </a:extLst>
          </p:cNvPr>
          <p:cNvGrpSpPr/>
          <p:nvPr/>
        </p:nvGrpSpPr>
        <p:grpSpPr>
          <a:xfrm>
            <a:off x="2192357" y="3698334"/>
            <a:ext cx="7726394" cy="1821044"/>
            <a:chOff x="2192357" y="3698334"/>
            <a:chExt cx="7726394" cy="1821044"/>
          </a:xfrm>
        </p:grpSpPr>
        <p:cxnSp>
          <p:nvCxnSpPr>
            <p:cNvPr id="5" name="Straight Connector 4">
              <a:extLst>
                <a:ext uri="{FF2B5EF4-FFF2-40B4-BE49-F238E27FC236}">
                  <a16:creationId xmlns:a16="http://schemas.microsoft.com/office/drawing/2014/main" id="{CC1D9937-7E70-4F33-A180-428EDDC3D736}"/>
                </a:ext>
              </a:extLst>
            </p:cNvPr>
            <p:cNvCxnSpPr>
              <a:cxnSpLocks/>
              <a:stCxn id="3" idx="2"/>
            </p:cNvCxnSpPr>
            <p:nvPr/>
          </p:nvCxnSpPr>
          <p:spPr>
            <a:xfrm flipH="1">
              <a:off x="2192357" y="3698411"/>
              <a:ext cx="917"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888211-8511-4232-B98E-B7F3D9AE3B47}"/>
                </a:ext>
              </a:extLst>
            </p:cNvPr>
            <p:cNvCxnSpPr>
              <a:cxnSpLocks/>
            </p:cNvCxnSpPr>
            <p:nvPr/>
          </p:nvCxnSpPr>
          <p:spPr>
            <a:xfrm flipH="1">
              <a:off x="4760998" y="3698411"/>
              <a:ext cx="12336"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FAF79A-77D1-417A-9260-38ECF25393BC}"/>
                </a:ext>
              </a:extLst>
            </p:cNvPr>
            <p:cNvCxnSpPr>
              <a:cxnSpLocks/>
            </p:cNvCxnSpPr>
            <p:nvPr/>
          </p:nvCxnSpPr>
          <p:spPr>
            <a:xfrm flipH="1">
              <a:off x="9913247" y="3698334"/>
              <a:ext cx="5504"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3121EA-F721-4E95-85CD-7E6C42F51646}"/>
                </a:ext>
              </a:extLst>
            </p:cNvPr>
            <p:cNvCxnSpPr/>
            <p:nvPr/>
          </p:nvCxnSpPr>
          <p:spPr>
            <a:xfrm>
              <a:off x="2192357" y="5519378"/>
              <a:ext cx="7725476" cy="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grpSp>
      <p:sp>
        <p:nvSpPr>
          <p:cNvPr id="36" name="facility audit">
            <a:extLst>
              <a:ext uri="{FF2B5EF4-FFF2-40B4-BE49-F238E27FC236}">
                <a16:creationId xmlns:a16="http://schemas.microsoft.com/office/drawing/2014/main" id="{5FE01576-5659-4778-B9B4-573FC68C233F}"/>
              </a:ext>
            </a:extLst>
          </p:cNvPr>
          <p:cNvSpPr txBox="1"/>
          <p:nvPr/>
        </p:nvSpPr>
        <p:spPr>
          <a:xfrm>
            <a:off x="4023083" y="5691509"/>
            <a:ext cx="4145833" cy="584772"/>
          </a:xfrm>
          <a:prstGeom prst="rect">
            <a:avLst/>
          </a:prstGeom>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Facility audit</a:t>
            </a:r>
          </a:p>
          <a:p>
            <a:pPr algn="ctr"/>
            <a:r>
              <a:rPr lang="en-GB" sz="2400" dirty="0">
                <a:solidFill>
                  <a:srgbClr val="595959"/>
                </a:solidFill>
              </a:rPr>
              <a:t>(interviews &amp; observation)</a:t>
            </a:r>
          </a:p>
        </p:txBody>
      </p:sp>
    </p:spTree>
    <p:custDataLst>
      <p:tags r:id="rId1"/>
    </p:custDataLst>
    <p:extLst>
      <p:ext uri="{BB962C8B-B14F-4D97-AF65-F5344CB8AC3E}">
        <p14:creationId xmlns:p14="http://schemas.microsoft.com/office/powerpoint/2010/main" val="15237325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slide title">
            <a:extLst>
              <a:ext uri="{FF2B5EF4-FFF2-40B4-BE49-F238E27FC236}">
                <a16:creationId xmlns:a16="http://schemas.microsoft.com/office/drawing/2014/main" id="{84D8390B-55BB-DC68-6C38-234C5F4C2E56}"/>
              </a:ext>
            </a:extLst>
          </p:cNvPr>
          <p:cNvGrpSpPr/>
          <p:nvPr/>
        </p:nvGrpSpPr>
        <p:grpSpPr>
          <a:xfrm>
            <a:off x="-1235" y="-815"/>
            <a:ext cx="11045953" cy="611122"/>
            <a:chOff x="-1235" y="-815"/>
            <a:chExt cx="1104595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0310569" cy="584775"/>
            </a:xfrm>
            <a:prstGeom prst="rect">
              <a:avLst/>
            </a:prstGeom>
            <a:noFill/>
          </p:spPr>
          <p:txBody>
            <a:bodyPr wrap="square">
              <a:spAutoFit/>
            </a:bodyPr>
            <a:lstStyle/>
            <a:p>
              <a:r>
                <a:rPr lang="en-GB" sz="3200" dirty="0">
                  <a:solidFill>
                    <a:srgbClr val="595959"/>
                  </a:solidFill>
                </a:rPr>
                <a:t>Modules and their data collection methods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9" name="colour palette">
            <a:extLst>
              <a:ext uri="{FF2B5EF4-FFF2-40B4-BE49-F238E27FC236}">
                <a16:creationId xmlns:a16="http://schemas.microsoft.com/office/drawing/2014/main" id="{EF446D01-F81F-4AFF-9B87-54207072A896}"/>
              </a:ext>
            </a:extLst>
          </p:cNvPr>
          <p:cNvGrpSpPr/>
          <p:nvPr/>
        </p:nvGrpSpPr>
        <p:grpSpPr>
          <a:xfrm>
            <a:off x="12588600" y="442735"/>
            <a:ext cx="311767" cy="2727118"/>
            <a:chOff x="12588600" y="442735"/>
            <a:chExt cx="311767" cy="2727118"/>
          </a:xfrm>
        </p:grpSpPr>
        <p:sp>
          <p:nvSpPr>
            <p:cNvPr id="10" name="Rectangle 9">
              <a:extLst>
                <a:ext uri="{FF2B5EF4-FFF2-40B4-BE49-F238E27FC236}">
                  <a16:creationId xmlns:a16="http://schemas.microsoft.com/office/drawing/2014/main" id="{31AFF1EB-8327-436A-B9A6-0E7B90DC51E0}"/>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2FD92A-5CEB-4CB0-A506-D8DF501634C7}"/>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864387E-7A6A-448A-AF4F-B2FEAB927B1C}"/>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TextBox 12">
              <a:extLst>
                <a:ext uri="{FF2B5EF4-FFF2-40B4-BE49-F238E27FC236}">
                  <a16:creationId xmlns:a16="http://schemas.microsoft.com/office/drawing/2014/main" id="{9056DCC0-6244-45C8-8F90-C3290381C3C0}"/>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Rectangle 13">
              <a:extLst>
                <a:ext uri="{FF2B5EF4-FFF2-40B4-BE49-F238E27FC236}">
                  <a16:creationId xmlns:a16="http://schemas.microsoft.com/office/drawing/2014/main" id="{99AE07F7-D8F1-438A-A523-04D4CF31A389}"/>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B1092D5-4BF8-4DD0-89E1-64D8A9E48000}"/>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itle mod1">
            <a:extLst>
              <a:ext uri="{FF2B5EF4-FFF2-40B4-BE49-F238E27FC236}">
                <a16:creationId xmlns:a16="http://schemas.microsoft.com/office/drawing/2014/main" id="{61D4DCED-C33A-40D6-A5EE-75D2027F3AFF}"/>
              </a:ext>
            </a:extLst>
          </p:cNvPr>
          <p:cNvSpPr txBox="1"/>
          <p:nvPr/>
        </p:nvSpPr>
        <p:spPr>
          <a:xfrm>
            <a:off x="1147297" y="941183"/>
            <a:ext cx="209012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availability</a:t>
            </a:r>
          </a:p>
        </p:txBody>
      </p:sp>
      <p:sp>
        <p:nvSpPr>
          <p:cNvPr id="31" name="title mod2">
            <a:extLst>
              <a:ext uri="{FF2B5EF4-FFF2-40B4-BE49-F238E27FC236}">
                <a16:creationId xmlns:a16="http://schemas.microsoft.com/office/drawing/2014/main" id="{FCA48B0E-AF3A-4EF9-A299-F2B08360F016}"/>
              </a:ext>
            </a:extLst>
          </p:cNvPr>
          <p:cNvSpPr txBox="1"/>
          <p:nvPr/>
        </p:nvSpPr>
        <p:spPr>
          <a:xfrm>
            <a:off x="3741584" y="941183"/>
            <a:ext cx="205630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readiness</a:t>
            </a:r>
          </a:p>
        </p:txBody>
      </p:sp>
      <p:sp>
        <p:nvSpPr>
          <p:cNvPr id="32" name="title mod3">
            <a:extLst>
              <a:ext uri="{FF2B5EF4-FFF2-40B4-BE49-F238E27FC236}">
                <a16:creationId xmlns:a16="http://schemas.microsoft.com/office/drawing/2014/main" id="{8EBE4685-390C-4B0B-AEB7-36132C11FC50}"/>
              </a:ext>
            </a:extLst>
          </p:cNvPr>
          <p:cNvSpPr txBox="1"/>
          <p:nvPr/>
        </p:nvSpPr>
        <p:spPr>
          <a:xfrm>
            <a:off x="6319132" y="945280"/>
            <a:ext cx="204373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Quality </a:t>
            </a:r>
          </a:p>
          <a:p>
            <a:pPr algn="ctr"/>
            <a:r>
              <a:rPr lang="en-GB" sz="2400" dirty="0">
                <a:solidFill>
                  <a:schemeClr val="tx1">
                    <a:lumMod val="65000"/>
                    <a:lumOff val="35000"/>
                  </a:schemeClr>
                </a:solidFill>
              </a:rPr>
              <a:t>of care</a:t>
            </a:r>
          </a:p>
        </p:txBody>
      </p:sp>
      <p:sp>
        <p:nvSpPr>
          <p:cNvPr id="33" name="title mod4">
            <a:extLst>
              <a:ext uri="{FF2B5EF4-FFF2-40B4-BE49-F238E27FC236}">
                <a16:creationId xmlns:a16="http://schemas.microsoft.com/office/drawing/2014/main" id="{4B4A19FA-370C-4C90-9C6B-F8D777508EE0}"/>
              </a:ext>
            </a:extLst>
          </p:cNvPr>
          <p:cNvSpPr txBox="1"/>
          <p:nvPr/>
        </p:nvSpPr>
        <p:spPr>
          <a:xfrm>
            <a:off x="8884922" y="941183"/>
            <a:ext cx="207606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Management </a:t>
            </a:r>
          </a:p>
          <a:p>
            <a:pPr algn="ctr"/>
            <a:r>
              <a:rPr lang="en-GB" sz="2400" dirty="0">
                <a:solidFill>
                  <a:schemeClr val="tx1">
                    <a:lumMod val="65000"/>
                    <a:lumOff val="35000"/>
                  </a:schemeClr>
                </a:solidFill>
              </a:rPr>
              <a:t>&amp; finance</a:t>
            </a:r>
          </a:p>
        </p:txBody>
      </p:sp>
      <p:pic>
        <p:nvPicPr>
          <p:cNvPr id="3" name="mod1 img">
            <a:extLst>
              <a:ext uri="{FF2B5EF4-FFF2-40B4-BE49-F238E27FC236}">
                <a16:creationId xmlns:a16="http://schemas.microsoft.com/office/drawing/2014/main" id="{278E41F1-ACC0-4636-9501-2A4345ED2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188" y="1718735"/>
            <a:ext cx="1400171" cy="1979676"/>
          </a:xfrm>
          <a:prstGeom prst="rect">
            <a:avLst/>
          </a:prstGeom>
        </p:spPr>
      </p:pic>
      <p:pic>
        <p:nvPicPr>
          <p:cNvPr id="65" name="mod2 img">
            <a:extLst>
              <a:ext uri="{FF2B5EF4-FFF2-40B4-BE49-F238E27FC236}">
                <a16:creationId xmlns:a16="http://schemas.microsoft.com/office/drawing/2014/main" id="{DE2217DC-9FB6-4794-A518-6906C5463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309" y="1720413"/>
            <a:ext cx="1400049" cy="1979505"/>
          </a:xfrm>
          <a:prstGeom prst="rect">
            <a:avLst/>
          </a:prstGeom>
        </p:spPr>
      </p:pic>
      <p:pic>
        <p:nvPicPr>
          <p:cNvPr id="66" name="mod3 img">
            <a:extLst>
              <a:ext uri="{FF2B5EF4-FFF2-40B4-BE49-F238E27FC236}">
                <a16:creationId xmlns:a16="http://schemas.microsoft.com/office/drawing/2014/main" id="{21DA675E-48ED-4677-B424-F4A752029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5559" y="1720343"/>
            <a:ext cx="1400049" cy="1979505"/>
          </a:xfrm>
          <a:prstGeom prst="rect">
            <a:avLst/>
          </a:prstGeom>
        </p:spPr>
      </p:pic>
      <p:pic>
        <p:nvPicPr>
          <p:cNvPr id="67" name="mod4 img">
            <a:extLst>
              <a:ext uri="{FF2B5EF4-FFF2-40B4-BE49-F238E27FC236}">
                <a16:creationId xmlns:a16="http://schemas.microsoft.com/office/drawing/2014/main" id="{1A1A24EC-EC8E-49D8-8BA9-37395089F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809" y="1718829"/>
            <a:ext cx="1400049" cy="1979505"/>
          </a:xfrm>
          <a:prstGeom prst="rect">
            <a:avLst/>
          </a:prstGeom>
        </p:spPr>
      </p:pic>
      <p:grpSp>
        <p:nvGrpSpPr>
          <p:cNvPr id="23" name="facility connectors">
            <a:extLst>
              <a:ext uri="{FF2B5EF4-FFF2-40B4-BE49-F238E27FC236}">
                <a16:creationId xmlns:a16="http://schemas.microsoft.com/office/drawing/2014/main" id="{4A70E1DF-D55D-4D72-AC1D-2D1BE725E44E}"/>
              </a:ext>
            </a:extLst>
          </p:cNvPr>
          <p:cNvGrpSpPr/>
          <p:nvPr/>
        </p:nvGrpSpPr>
        <p:grpSpPr>
          <a:xfrm>
            <a:off x="2192357" y="3698334"/>
            <a:ext cx="7726394" cy="1821044"/>
            <a:chOff x="2192357" y="3698334"/>
            <a:chExt cx="7726394" cy="1821044"/>
          </a:xfrm>
        </p:grpSpPr>
        <p:cxnSp>
          <p:nvCxnSpPr>
            <p:cNvPr id="5" name="Straight Connector 4">
              <a:extLst>
                <a:ext uri="{FF2B5EF4-FFF2-40B4-BE49-F238E27FC236}">
                  <a16:creationId xmlns:a16="http://schemas.microsoft.com/office/drawing/2014/main" id="{CC1D9937-7E70-4F33-A180-428EDDC3D736}"/>
                </a:ext>
              </a:extLst>
            </p:cNvPr>
            <p:cNvCxnSpPr>
              <a:cxnSpLocks/>
              <a:stCxn id="3" idx="2"/>
            </p:cNvCxnSpPr>
            <p:nvPr/>
          </p:nvCxnSpPr>
          <p:spPr>
            <a:xfrm flipH="1">
              <a:off x="2192357" y="3698411"/>
              <a:ext cx="917"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888211-8511-4232-B98E-B7F3D9AE3B47}"/>
                </a:ext>
              </a:extLst>
            </p:cNvPr>
            <p:cNvCxnSpPr>
              <a:cxnSpLocks/>
            </p:cNvCxnSpPr>
            <p:nvPr/>
          </p:nvCxnSpPr>
          <p:spPr>
            <a:xfrm flipH="1">
              <a:off x="4760998" y="3698411"/>
              <a:ext cx="12336"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FAF79A-77D1-417A-9260-38ECF25393BC}"/>
                </a:ext>
              </a:extLst>
            </p:cNvPr>
            <p:cNvCxnSpPr>
              <a:cxnSpLocks/>
            </p:cNvCxnSpPr>
            <p:nvPr/>
          </p:nvCxnSpPr>
          <p:spPr>
            <a:xfrm flipH="1">
              <a:off x="9913247" y="3698334"/>
              <a:ext cx="5504" cy="181946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3121EA-F721-4E95-85CD-7E6C42F51646}"/>
                </a:ext>
              </a:extLst>
            </p:cNvPr>
            <p:cNvCxnSpPr/>
            <p:nvPr/>
          </p:nvCxnSpPr>
          <p:spPr>
            <a:xfrm>
              <a:off x="2192357" y="5519378"/>
              <a:ext cx="7725476" cy="0"/>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grpSp>
      <p:sp>
        <p:nvSpPr>
          <p:cNvPr id="36" name="facility audit">
            <a:extLst>
              <a:ext uri="{FF2B5EF4-FFF2-40B4-BE49-F238E27FC236}">
                <a16:creationId xmlns:a16="http://schemas.microsoft.com/office/drawing/2014/main" id="{5FE01576-5659-4778-B9B4-573FC68C233F}"/>
              </a:ext>
            </a:extLst>
          </p:cNvPr>
          <p:cNvSpPr txBox="1"/>
          <p:nvPr/>
        </p:nvSpPr>
        <p:spPr>
          <a:xfrm>
            <a:off x="4023083" y="5691509"/>
            <a:ext cx="4145833" cy="584772"/>
          </a:xfrm>
          <a:prstGeom prst="rect">
            <a:avLst/>
          </a:prstGeom>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Facility audit</a:t>
            </a:r>
          </a:p>
          <a:p>
            <a:pPr algn="ctr"/>
            <a:r>
              <a:rPr lang="en-GB" sz="2400" dirty="0">
                <a:solidFill>
                  <a:srgbClr val="595959"/>
                </a:solidFill>
              </a:rPr>
              <a:t>(interviews &amp; observation)</a:t>
            </a:r>
          </a:p>
        </p:txBody>
      </p:sp>
      <p:sp>
        <p:nvSpPr>
          <p:cNvPr id="37" name="record review">
            <a:extLst>
              <a:ext uri="{FF2B5EF4-FFF2-40B4-BE49-F238E27FC236}">
                <a16:creationId xmlns:a16="http://schemas.microsoft.com/office/drawing/2014/main" id="{2CCAEA3A-9863-45FA-90D7-80B4F4817FF2}"/>
              </a:ext>
            </a:extLst>
          </p:cNvPr>
          <p:cNvSpPr txBox="1"/>
          <p:nvPr/>
        </p:nvSpPr>
        <p:spPr>
          <a:xfrm>
            <a:off x="6100157" y="4251882"/>
            <a:ext cx="2531274" cy="438524"/>
          </a:xfrm>
          <a:prstGeom prst="rect">
            <a:avLst/>
          </a:prstGeom>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Record review</a:t>
            </a:r>
          </a:p>
        </p:txBody>
      </p:sp>
      <p:cxnSp>
        <p:nvCxnSpPr>
          <p:cNvPr id="16" name="record connector">
            <a:extLst>
              <a:ext uri="{FF2B5EF4-FFF2-40B4-BE49-F238E27FC236}">
                <a16:creationId xmlns:a16="http://schemas.microsoft.com/office/drawing/2014/main" id="{4DDB239E-72E9-499F-95A8-867A035E8D14}"/>
              </a:ext>
            </a:extLst>
          </p:cNvPr>
          <p:cNvCxnSpPr>
            <a:stCxn id="66" idx="2"/>
          </p:cNvCxnSpPr>
          <p:nvPr/>
        </p:nvCxnSpPr>
        <p:spPr>
          <a:xfrm flipH="1">
            <a:off x="7340997" y="3699848"/>
            <a:ext cx="4587" cy="552034"/>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C1B63D4B-B676-4B3D-9242-58BFA3B84C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7748" y="1635635"/>
            <a:ext cx="1978694" cy="2053362"/>
          </a:xfrm>
          <a:prstGeom prst="rect">
            <a:avLst/>
          </a:prstGeom>
        </p:spPr>
      </p:pic>
      <p:pic>
        <p:nvPicPr>
          <p:cNvPr id="4" name="correct processes">
            <a:extLst>
              <a:ext uri="{FF2B5EF4-FFF2-40B4-BE49-F238E27FC236}">
                <a16:creationId xmlns:a16="http://schemas.microsoft.com/office/drawing/2014/main" id="{85744534-BE93-435B-AB6F-B9A13BD4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5549" y="2192444"/>
            <a:ext cx="682341" cy="683580"/>
          </a:xfrm>
          <a:prstGeom prst="rect">
            <a:avLst/>
          </a:prstGeom>
        </p:spPr>
      </p:pic>
    </p:spTree>
    <p:custDataLst>
      <p:tags r:id="rId1"/>
    </p:custDataLst>
    <p:extLst>
      <p:ext uri="{BB962C8B-B14F-4D97-AF65-F5344CB8AC3E}">
        <p14:creationId xmlns:p14="http://schemas.microsoft.com/office/powerpoint/2010/main" val="16256907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1"/>
                                        </p:tgtEl>
                                      </p:cBhvr>
                                    </p:animEffect>
                                    <p:set>
                                      <p:cBhvr>
                                        <p:cTn id="19" dur="1" fill="hold">
                                          <p:stCondLst>
                                            <p:cond delay="499"/>
                                          </p:stCondLst>
                                        </p:cTn>
                                        <p:tgtEl>
                                          <p:spTgt spid="3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5"/>
                                        </p:tgtEl>
                                      </p:cBhvr>
                                    </p:animEffect>
                                    <p:set>
                                      <p:cBhvr>
                                        <p:cTn id="22" dur="1" fill="hold">
                                          <p:stCondLst>
                                            <p:cond delay="499"/>
                                          </p:stCondLst>
                                        </p:cTn>
                                        <p:tgtEl>
                                          <p:spTgt spid="6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7"/>
                                        </p:tgtEl>
                                      </p:cBhvr>
                                    </p:animEffect>
                                    <p:set>
                                      <p:cBhvr>
                                        <p:cTn id="28" dur="1" fill="hold">
                                          <p:stCondLst>
                                            <p:cond delay="499"/>
                                          </p:stCondLst>
                                        </p:cTn>
                                        <p:tgtEl>
                                          <p:spTgt spid="67"/>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750"/>
                                        <p:tgtEl>
                                          <p:spTgt spid="52"/>
                                        </p:tgtEl>
                                      </p:cBhvr>
                                    </p:animEffect>
                                    <p:anim calcmode="lin" valueType="num">
                                      <p:cBhvr>
                                        <p:cTn id="42" dur="750" fill="hold"/>
                                        <p:tgtEl>
                                          <p:spTgt spid="52"/>
                                        </p:tgtEl>
                                        <p:attrNameLst>
                                          <p:attrName>ppt_x</p:attrName>
                                        </p:attrNameLst>
                                      </p:cBhvr>
                                      <p:tavLst>
                                        <p:tav tm="0">
                                          <p:val>
                                            <p:strVal val="#ppt_x"/>
                                          </p:val>
                                        </p:tav>
                                        <p:tav tm="100000">
                                          <p:val>
                                            <p:strVal val="#ppt_x"/>
                                          </p:val>
                                        </p:tav>
                                      </p:tavLst>
                                    </p:anim>
                                    <p:anim calcmode="lin" valueType="num">
                                      <p:cBhvr>
                                        <p:cTn id="43" dur="75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6" grpId="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kind of information the HHFA can provide. </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363359"/>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2904864"/>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outline the kind of data the HHFA can collect</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782477" y="3413667"/>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HHFA modules</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051626"/>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3566468"/>
            <a:ext cx="117692" cy="122400"/>
          </a:xfrm>
          <a:prstGeom prst="rect">
            <a:avLst/>
          </a:prstGeom>
        </p:spPr>
      </p:pic>
      <p:sp>
        <p:nvSpPr>
          <p:cNvPr id="12" name="TextBox 11">
            <a:extLst>
              <a:ext uri="{FF2B5EF4-FFF2-40B4-BE49-F238E27FC236}">
                <a16:creationId xmlns:a16="http://schemas.microsoft.com/office/drawing/2014/main" id="{AF1A738B-48C1-48BD-A235-08029433A756}"/>
              </a:ext>
            </a:extLst>
          </p:cNvPr>
          <p:cNvSpPr txBox="1"/>
          <p:nvPr/>
        </p:nvSpPr>
        <p:spPr>
          <a:xfrm>
            <a:off x="3782477" y="3952098"/>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how HHFA questions are categorized</a:t>
            </a:r>
          </a:p>
        </p:txBody>
      </p:sp>
      <p:pic>
        <p:nvPicPr>
          <p:cNvPr id="14" name="bullet white">
            <a:extLst>
              <a:ext uri="{FF2B5EF4-FFF2-40B4-BE49-F238E27FC236}">
                <a16:creationId xmlns:a16="http://schemas.microsoft.com/office/drawing/2014/main" id="{4A184BDB-AB84-4735-BA9C-1296BE53B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4104899"/>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 calcmode="lin" valueType="num">
                                      <p:cBhvr>
                                        <p:cTn id="38" dur="500" fill="hold"/>
                                        <p:tgtEl>
                                          <p:spTgt spid="14"/>
                                        </p:tgtEl>
                                        <p:attrNameLst>
                                          <p:attrName>style.rotation</p:attrName>
                                        </p:attrNameLst>
                                      </p:cBhvr>
                                      <p:tavLst>
                                        <p:tav tm="0">
                                          <p:val>
                                            <p:fltVal val="90"/>
                                          </p:val>
                                        </p:tav>
                                        <p:tav tm="100000">
                                          <p:val>
                                            <p:fltVal val="0"/>
                                          </p:val>
                                        </p:tav>
                                      </p:tavLst>
                                    </p:anim>
                                    <p:animEffect transition="in" filter="fade">
                                      <p:cBhvr>
                                        <p:cTn id="39" dur="500"/>
                                        <p:tgtEl>
                                          <p:spTgt spid="1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What kind of data does the HHFA collect?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34150"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55915" y="1002206"/>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There are two ways of thinking about the kinds of data the HHFA collects: </a:t>
            </a:r>
          </a:p>
        </p:txBody>
      </p:sp>
      <p:pic>
        <p:nvPicPr>
          <p:cNvPr id="3" name="content">
            <a:extLst>
              <a:ext uri="{FF2B5EF4-FFF2-40B4-BE49-F238E27FC236}">
                <a16:creationId xmlns:a16="http://schemas.microsoft.com/office/drawing/2014/main" id="{18D04FA0-26AF-4C55-8EA8-FE31C35B9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125" y="2747053"/>
            <a:ext cx="2614124" cy="2103181"/>
          </a:xfrm>
          <a:prstGeom prst="rect">
            <a:avLst/>
          </a:prstGeom>
        </p:spPr>
      </p:pic>
      <p:sp>
        <p:nvSpPr>
          <p:cNvPr id="36" name="caption1">
            <a:extLst>
              <a:ext uri="{FF2B5EF4-FFF2-40B4-BE49-F238E27FC236}">
                <a16:creationId xmlns:a16="http://schemas.microsoft.com/office/drawing/2014/main" id="{E07F8923-0B03-4951-B1CE-5BCC2E0AFEB6}"/>
              </a:ext>
            </a:extLst>
          </p:cNvPr>
          <p:cNvSpPr txBox="1"/>
          <p:nvPr/>
        </p:nvSpPr>
        <p:spPr>
          <a:xfrm>
            <a:off x="1020943" y="5566592"/>
            <a:ext cx="478648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content covered </a:t>
            </a:r>
          </a:p>
        </p:txBody>
      </p:sp>
      <p:sp>
        <p:nvSpPr>
          <p:cNvPr id="37" name="caption2">
            <a:extLst>
              <a:ext uri="{FF2B5EF4-FFF2-40B4-BE49-F238E27FC236}">
                <a16:creationId xmlns:a16="http://schemas.microsoft.com/office/drawing/2014/main" id="{26711104-6C30-43AD-8712-8D5B4E939E74}"/>
              </a:ext>
            </a:extLst>
          </p:cNvPr>
          <p:cNvSpPr txBox="1"/>
          <p:nvPr/>
        </p:nvSpPr>
        <p:spPr>
          <a:xfrm>
            <a:off x="6486589" y="5400393"/>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lenses through which the content is assessed</a:t>
            </a:r>
          </a:p>
        </p:txBody>
      </p:sp>
      <p:grpSp>
        <p:nvGrpSpPr>
          <p:cNvPr id="38" name="colour palette">
            <a:extLst>
              <a:ext uri="{FF2B5EF4-FFF2-40B4-BE49-F238E27FC236}">
                <a16:creationId xmlns:a16="http://schemas.microsoft.com/office/drawing/2014/main" id="{63D2B10B-88A7-4B6A-B1A1-885F0CAAD1AF}"/>
              </a:ext>
            </a:extLst>
          </p:cNvPr>
          <p:cNvGrpSpPr/>
          <p:nvPr/>
        </p:nvGrpSpPr>
        <p:grpSpPr>
          <a:xfrm>
            <a:off x="12588600" y="442735"/>
            <a:ext cx="311767" cy="2727118"/>
            <a:chOff x="12588600" y="442735"/>
            <a:chExt cx="311767" cy="2727118"/>
          </a:xfrm>
        </p:grpSpPr>
        <p:sp>
          <p:nvSpPr>
            <p:cNvPr id="39" name="Rectangle 38">
              <a:extLst>
                <a:ext uri="{FF2B5EF4-FFF2-40B4-BE49-F238E27FC236}">
                  <a16:creationId xmlns:a16="http://schemas.microsoft.com/office/drawing/2014/main" id="{BEC650C5-FBEA-472E-951D-A8E6B5628624}"/>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4FCDF47-513A-42C6-B292-C06078873C54}"/>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A798C251-8A21-4CCC-AD88-19AF46E27EA8}"/>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8" name="TextBox 47">
              <a:extLst>
                <a:ext uri="{FF2B5EF4-FFF2-40B4-BE49-F238E27FC236}">
                  <a16:creationId xmlns:a16="http://schemas.microsoft.com/office/drawing/2014/main" id="{FCED271A-8331-492E-A475-747EDD25D6F6}"/>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F1E41BC4-6589-474E-B10D-20A8DACEAE26}"/>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D2EF3FD-C12D-4299-BEB9-DDB8AD532C0A}"/>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Picture 3">
            <a:extLst>
              <a:ext uri="{FF2B5EF4-FFF2-40B4-BE49-F238E27FC236}">
                <a16:creationId xmlns:a16="http://schemas.microsoft.com/office/drawing/2014/main" id="{9174BF0C-0D34-434A-B88D-974A51096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1295" y="2488132"/>
            <a:ext cx="2457075" cy="2457075"/>
          </a:xfrm>
          <a:prstGeom prst="rect">
            <a:avLst/>
          </a:prstGeom>
        </p:spPr>
      </p:pic>
    </p:spTree>
    <p:custDataLst>
      <p:tags r:id="rId1"/>
    </p:custDataLst>
    <p:extLst>
      <p:ext uri="{BB962C8B-B14F-4D97-AF65-F5344CB8AC3E}">
        <p14:creationId xmlns:p14="http://schemas.microsoft.com/office/powerpoint/2010/main" val="12040006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36"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558D7C-96FC-37EB-3F94-E8E1AD59C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294" y="1875598"/>
            <a:ext cx="3106800" cy="3106800"/>
          </a:xfrm>
          <a:prstGeom prst="rect">
            <a:avLst/>
          </a:prstGeom>
        </p:spPr>
      </p:pic>
      <p:sp>
        <p:nvSpPr>
          <p:cNvPr id="5" name="Arrow: Right 4">
            <a:extLst>
              <a:ext uri="{FF2B5EF4-FFF2-40B4-BE49-F238E27FC236}">
                <a16:creationId xmlns:a16="http://schemas.microsoft.com/office/drawing/2014/main" id="{C15FF91F-38C4-7DB5-84D8-987FE5B3054B}"/>
              </a:ext>
            </a:extLst>
          </p:cNvPr>
          <p:cNvSpPr/>
          <p:nvPr/>
        </p:nvSpPr>
        <p:spPr>
          <a:xfrm>
            <a:off x="5328794" y="3015122"/>
            <a:ext cx="1206362" cy="82775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38764C68-8DBC-3186-3C2A-2D3C45DD70FE}"/>
              </a:ext>
            </a:extLst>
          </p:cNvPr>
          <p:cNvGrpSpPr/>
          <p:nvPr/>
        </p:nvGrpSpPr>
        <p:grpSpPr>
          <a:xfrm>
            <a:off x="1104792" y="1875067"/>
            <a:ext cx="3107863" cy="3107863"/>
            <a:chOff x="1104792" y="1875067"/>
            <a:chExt cx="3107863" cy="3107863"/>
          </a:xfrm>
        </p:grpSpPr>
        <p:sp>
          <p:nvSpPr>
            <p:cNvPr id="3" name="circle">
              <a:extLst>
                <a:ext uri="{FF2B5EF4-FFF2-40B4-BE49-F238E27FC236}">
                  <a16:creationId xmlns:a16="http://schemas.microsoft.com/office/drawing/2014/main" id="{2C0BE574-7F7A-5E39-08D9-6E48DC6056F6}"/>
                </a:ext>
              </a:extLst>
            </p:cNvPr>
            <p:cNvSpPr/>
            <p:nvPr/>
          </p:nvSpPr>
          <p:spPr>
            <a:xfrm>
              <a:off x="1104792" y="1875067"/>
              <a:ext cx="3107863" cy="3107863"/>
            </a:xfrm>
            <a:prstGeom prst="ellipse">
              <a:avLst/>
            </a:prstGeom>
            <a:solidFill>
              <a:srgbClr val="8FC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53BB80CA-89B7-633F-DA15-FCA340D57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116" y="1967391"/>
              <a:ext cx="2923214" cy="2923214"/>
            </a:xfrm>
            <a:prstGeom prst="rect">
              <a:avLst/>
            </a:prstGeom>
          </p:spPr>
        </p:pic>
      </p:grpSp>
      <p:sp>
        <p:nvSpPr>
          <p:cNvPr id="7" name="Rectangle 6">
            <a:extLst>
              <a:ext uri="{FF2B5EF4-FFF2-40B4-BE49-F238E27FC236}">
                <a16:creationId xmlns:a16="http://schemas.microsoft.com/office/drawing/2014/main" id="{23CEEA55-CDEC-706F-32A7-7741653397DA}"/>
              </a:ext>
            </a:extLst>
          </p:cNvPr>
          <p:cNvSpPr/>
          <p:nvPr/>
        </p:nvSpPr>
        <p:spPr>
          <a:xfrm>
            <a:off x="365760" y="937260"/>
            <a:ext cx="11555730" cy="533781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750541" cy="611122"/>
            <a:chOff x="-1235" y="-815"/>
            <a:chExt cx="975054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9015157" cy="584775"/>
            </a:xfrm>
            <a:prstGeom prst="rect">
              <a:avLst/>
            </a:prstGeom>
            <a:noFill/>
          </p:spPr>
          <p:txBody>
            <a:bodyPr wrap="square">
              <a:spAutoFit/>
            </a:bodyPr>
            <a:lstStyle/>
            <a:p>
              <a:r>
                <a:rPr lang="en-GB" sz="3200" dirty="0">
                  <a:solidFill>
                    <a:srgbClr val="595959"/>
                  </a:solidFill>
                </a:rPr>
                <a:t>What kind of data does the HHFA collect?</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50" name="circle 1">
            <a:extLst>
              <a:ext uri="{FF2B5EF4-FFF2-40B4-BE49-F238E27FC236}">
                <a16:creationId xmlns:a16="http://schemas.microsoft.com/office/drawing/2014/main" id="{57A9FDCE-8608-43A4-8479-5333105A1DA0}"/>
              </a:ext>
            </a:extLst>
          </p:cNvPr>
          <p:cNvGrpSpPr/>
          <p:nvPr/>
        </p:nvGrpSpPr>
        <p:grpSpPr>
          <a:xfrm>
            <a:off x="542668" y="2229167"/>
            <a:ext cx="2399666" cy="2399666"/>
            <a:chOff x="470234" y="1852537"/>
            <a:chExt cx="2295039" cy="2295039"/>
          </a:xfrm>
        </p:grpSpPr>
        <p:sp>
          <p:nvSpPr>
            <p:cNvPr id="51" name="circle">
              <a:extLst>
                <a:ext uri="{FF2B5EF4-FFF2-40B4-BE49-F238E27FC236}">
                  <a16:creationId xmlns:a16="http://schemas.microsoft.com/office/drawing/2014/main" id="{631BAB33-50BA-4DE8-82CB-39F84F30A02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00D390F7-257C-450C-9652-12B5F45D0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341" y="2220970"/>
              <a:ext cx="1128826" cy="1596026"/>
            </a:xfrm>
            <a:prstGeom prst="rect">
              <a:avLst/>
            </a:prstGeom>
          </p:spPr>
        </p:pic>
      </p:grpSp>
      <p:grpSp>
        <p:nvGrpSpPr>
          <p:cNvPr id="54" name="circle 2">
            <a:extLst>
              <a:ext uri="{FF2B5EF4-FFF2-40B4-BE49-F238E27FC236}">
                <a16:creationId xmlns:a16="http://schemas.microsoft.com/office/drawing/2014/main" id="{402D8790-98E5-4A9D-9466-5E57CE13C7EC}"/>
              </a:ext>
            </a:extLst>
          </p:cNvPr>
          <p:cNvGrpSpPr/>
          <p:nvPr/>
        </p:nvGrpSpPr>
        <p:grpSpPr>
          <a:xfrm>
            <a:off x="3443825" y="2229167"/>
            <a:ext cx="2399666" cy="2399666"/>
            <a:chOff x="470234" y="1852537"/>
            <a:chExt cx="2295039" cy="2295039"/>
          </a:xfrm>
        </p:grpSpPr>
        <p:sp>
          <p:nvSpPr>
            <p:cNvPr id="55" name="circle">
              <a:extLst>
                <a:ext uri="{FF2B5EF4-FFF2-40B4-BE49-F238E27FC236}">
                  <a16:creationId xmlns:a16="http://schemas.microsoft.com/office/drawing/2014/main" id="{C5ABE8DA-BA95-477D-A2B8-FF123EE14E1E}"/>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Picture 55">
              <a:extLst>
                <a:ext uri="{FF2B5EF4-FFF2-40B4-BE49-F238E27FC236}">
                  <a16:creationId xmlns:a16="http://schemas.microsoft.com/office/drawing/2014/main" id="{DD3D5037-56EB-4B7A-9E61-002FD8DA3F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2796" y="2201272"/>
              <a:ext cx="1129916" cy="1597569"/>
            </a:xfrm>
            <a:prstGeom prst="rect">
              <a:avLst/>
            </a:prstGeom>
          </p:spPr>
        </p:pic>
      </p:grpSp>
      <p:grpSp>
        <p:nvGrpSpPr>
          <p:cNvPr id="58" name="circle 3">
            <a:extLst>
              <a:ext uri="{FF2B5EF4-FFF2-40B4-BE49-F238E27FC236}">
                <a16:creationId xmlns:a16="http://schemas.microsoft.com/office/drawing/2014/main" id="{4207B66C-B48A-4007-A4BB-E30278BF4C57}"/>
              </a:ext>
            </a:extLst>
          </p:cNvPr>
          <p:cNvGrpSpPr/>
          <p:nvPr/>
        </p:nvGrpSpPr>
        <p:grpSpPr>
          <a:xfrm>
            <a:off x="6323689" y="2229167"/>
            <a:ext cx="2399666" cy="2399666"/>
            <a:chOff x="470234" y="1852537"/>
            <a:chExt cx="2295039" cy="2295039"/>
          </a:xfrm>
        </p:grpSpPr>
        <p:sp>
          <p:nvSpPr>
            <p:cNvPr id="59" name="circle">
              <a:extLst>
                <a:ext uri="{FF2B5EF4-FFF2-40B4-BE49-F238E27FC236}">
                  <a16:creationId xmlns:a16="http://schemas.microsoft.com/office/drawing/2014/main" id="{B679E9B2-3A25-4660-8A94-E63C79033E97}"/>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a:extLst>
                <a:ext uri="{FF2B5EF4-FFF2-40B4-BE49-F238E27FC236}">
                  <a16:creationId xmlns:a16="http://schemas.microsoft.com/office/drawing/2014/main" id="{B18C2769-B740-4AE0-9A50-E0EF7A87AF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795" y="2180282"/>
              <a:ext cx="1129917" cy="1597569"/>
            </a:xfrm>
            <a:prstGeom prst="rect">
              <a:avLst/>
            </a:prstGeom>
          </p:spPr>
        </p:pic>
      </p:grpSp>
      <p:grpSp>
        <p:nvGrpSpPr>
          <p:cNvPr id="62" name="circle 4">
            <a:extLst>
              <a:ext uri="{FF2B5EF4-FFF2-40B4-BE49-F238E27FC236}">
                <a16:creationId xmlns:a16="http://schemas.microsoft.com/office/drawing/2014/main" id="{466E71D8-D715-4915-8F5E-2984B109F384}"/>
              </a:ext>
            </a:extLst>
          </p:cNvPr>
          <p:cNvGrpSpPr/>
          <p:nvPr/>
        </p:nvGrpSpPr>
        <p:grpSpPr>
          <a:xfrm>
            <a:off x="9224846" y="2229167"/>
            <a:ext cx="2399666" cy="2399666"/>
            <a:chOff x="470234" y="1852537"/>
            <a:chExt cx="2295039" cy="2295039"/>
          </a:xfrm>
        </p:grpSpPr>
        <p:sp>
          <p:nvSpPr>
            <p:cNvPr id="63" name="circle">
              <a:extLst>
                <a:ext uri="{FF2B5EF4-FFF2-40B4-BE49-F238E27FC236}">
                  <a16:creationId xmlns:a16="http://schemas.microsoft.com/office/drawing/2014/main" id="{74718ED2-15F7-40F8-AEC4-34F524F8D333}"/>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30D43DD8-D79E-4C11-8D91-4CFC5C76B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3292" y="2143869"/>
              <a:ext cx="1128923" cy="1596164"/>
            </a:xfrm>
            <a:prstGeom prst="rect">
              <a:avLst/>
            </a:prstGeom>
          </p:spPr>
        </p:pic>
      </p:grpSp>
      <p:sp>
        <p:nvSpPr>
          <p:cNvPr id="22" name="bracket">
            <a:extLst>
              <a:ext uri="{FF2B5EF4-FFF2-40B4-BE49-F238E27FC236}">
                <a16:creationId xmlns:a16="http://schemas.microsoft.com/office/drawing/2014/main" id="{4D0009A5-17ED-495A-AC06-136A867EB8A9}"/>
              </a:ext>
            </a:extLst>
          </p:cNvPr>
          <p:cNvSpPr/>
          <p:nvPr/>
        </p:nvSpPr>
        <p:spPr>
          <a:xfrm rot="16200000" flipH="1" flipV="1">
            <a:off x="6266191" y="163225"/>
            <a:ext cx="114994" cy="10092661"/>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HHFA modules caption">
            <a:extLst>
              <a:ext uri="{FF2B5EF4-FFF2-40B4-BE49-F238E27FC236}">
                <a16:creationId xmlns:a16="http://schemas.microsoft.com/office/drawing/2014/main" id="{4FD3E50D-A934-4C21-B15F-F53BBFAFD17E}"/>
              </a:ext>
            </a:extLst>
          </p:cNvPr>
          <p:cNvSpPr txBox="1"/>
          <p:nvPr/>
        </p:nvSpPr>
        <p:spPr>
          <a:xfrm>
            <a:off x="4976371" y="5387340"/>
            <a:ext cx="2239258" cy="461665"/>
          </a:xfrm>
          <a:prstGeom prst="rect">
            <a:avLst/>
          </a:prstGeom>
          <a:noFill/>
        </p:spPr>
        <p:txBody>
          <a:bodyPr wrap="square" rtlCol="0">
            <a:spAutoFit/>
          </a:bodyPr>
          <a:lstStyle/>
          <a:p>
            <a:r>
              <a:rPr lang="en-GB" sz="2400" dirty="0">
                <a:solidFill>
                  <a:srgbClr val="595959"/>
                </a:solidFill>
              </a:rPr>
              <a:t>HHFA modules</a:t>
            </a:r>
          </a:p>
        </p:txBody>
      </p:sp>
      <p:sp>
        <p:nvSpPr>
          <p:cNvPr id="25" name="title mod1">
            <a:extLst>
              <a:ext uri="{FF2B5EF4-FFF2-40B4-BE49-F238E27FC236}">
                <a16:creationId xmlns:a16="http://schemas.microsoft.com/office/drawing/2014/main" id="{F0D81ECC-D207-476E-B715-441CAB4FDA3E}"/>
              </a:ext>
            </a:extLst>
          </p:cNvPr>
          <p:cNvSpPr txBox="1"/>
          <p:nvPr/>
        </p:nvSpPr>
        <p:spPr>
          <a:xfrm>
            <a:off x="472898" y="1319250"/>
            <a:ext cx="259669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availability</a:t>
            </a:r>
          </a:p>
        </p:txBody>
      </p:sp>
      <p:sp>
        <p:nvSpPr>
          <p:cNvPr id="26" name="title mod2">
            <a:extLst>
              <a:ext uri="{FF2B5EF4-FFF2-40B4-BE49-F238E27FC236}">
                <a16:creationId xmlns:a16="http://schemas.microsoft.com/office/drawing/2014/main" id="{BAEF5DF6-B433-4ED5-8317-47CDA5B94870}"/>
              </a:ext>
            </a:extLst>
          </p:cNvPr>
          <p:cNvSpPr txBox="1"/>
          <p:nvPr/>
        </p:nvSpPr>
        <p:spPr>
          <a:xfrm>
            <a:off x="3363570" y="1319250"/>
            <a:ext cx="2554688"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readiness</a:t>
            </a:r>
          </a:p>
        </p:txBody>
      </p:sp>
      <p:sp>
        <p:nvSpPr>
          <p:cNvPr id="27" name="title mod3">
            <a:extLst>
              <a:ext uri="{FF2B5EF4-FFF2-40B4-BE49-F238E27FC236}">
                <a16:creationId xmlns:a16="http://schemas.microsoft.com/office/drawing/2014/main" id="{5220600B-5A7C-4924-A079-AAA9291C4574}"/>
              </a:ext>
            </a:extLst>
          </p:cNvPr>
          <p:cNvSpPr txBox="1"/>
          <p:nvPr/>
        </p:nvSpPr>
        <p:spPr>
          <a:xfrm>
            <a:off x="6212233" y="1319250"/>
            <a:ext cx="253906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Quality </a:t>
            </a:r>
          </a:p>
          <a:p>
            <a:pPr algn="ctr"/>
            <a:r>
              <a:rPr lang="en-GB" sz="2400" dirty="0">
                <a:solidFill>
                  <a:schemeClr val="tx1">
                    <a:lumMod val="65000"/>
                    <a:lumOff val="35000"/>
                  </a:schemeClr>
                </a:solidFill>
              </a:rPr>
              <a:t>of care</a:t>
            </a:r>
          </a:p>
        </p:txBody>
      </p:sp>
      <p:sp>
        <p:nvSpPr>
          <p:cNvPr id="28" name="title mod4">
            <a:extLst>
              <a:ext uri="{FF2B5EF4-FFF2-40B4-BE49-F238E27FC236}">
                <a16:creationId xmlns:a16="http://schemas.microsoft.com/office/drawing/2014/main" id="{B663DC35-A584-45C4-B624-5DCDBA29A10D}"/>
              </a:ext>
            </a:extLst>
          </p:cNvPr>
          <p:cNvSpPr txBox="1"/>
          <p:nvPr/>
        </p:nvSpPr>
        <p:spPr>
          <a:xfrm>
            <a:off x="9045273" y="1319250"/>
            <a:ext cx="25792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Management </a:t>
            </a:r>
          </a:p>
          <a:p>
            <a:pPr algn="ctr"/>
            <a:r>
              <a:rPr lang="en-GB" sz="2400" dirty="0">
                <a:solidFill>
                  <a:schemeClr val="tx1">
                    <a:lumMod val="65000"/>
                    <a:lumOff val="35000"/>
                  </a:schemeClr>
                </a:solidFill>
              </a:rPr>
              <a:t>&amp; finance</a:t>
            </a:r>
          </a:p>
        </p:txBody>
      </p:sp>
    </p:spTree>
    <p:custDataLst>
      <p:tags r:id="rId1"/>
    </p:custDataLst>
    <p:extLst>
      <p:ext uri="{BB962C8B-B14F-4D97-AF65-F5344CB8AC3E}">
        <p14:creationId xmlns:p14="http://schemas.microsoft.com/office/powerpoint/2010/main" val="28284769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10"/>
                                        </p:tgtEl>
                                        <p:attrNameLst>
                                          <p:attrName>ppt_w</p:attrName>
                                        </p:attrNameLst>
                                      </p:cBhvr>
                                      <p:tavLst>
                                        <p:tav tm="0">
                                          <p:val>
                                            <p:strVal val="ppt_w"/>
                                          </p:val>
                                        </p:tav>
                                        <p:tav tm="100000">
                                          <p:val>
                                            <p:fltVal val="0"/>
                                          </p:val>
                                        </p:tav>
                                      </p:tavLst>
                                    </p:anim>
                                    <p:anim calcmode="lin" valueType="num">
                                      <p:cBhvr>
                                        <p:cTn id="24" dur="1000"/>
                                        <p:tgtEl>
                                          <p:spTgt spid="10"/>
                                        </p:tgtEl>
                                        <p:attrNameLst>
                                          <p:attrName>ppt_h</p:attrName>
                                        </p:attrNameLst>
                                      </p:cBhvr>
                                      <p:tavLst>
                                        <p:tav tm="0">
                                          <p:val>
                                            <p:strVal val="ppt_h"/>
                                          </p:val>
                                        </p:tav>
                                        <p:tav tm="100000">
                                          <p:val>
                                            <p:fltVal val="0"/>
                                          </p:val>
                                        </p:tav>
                                      </p:tavLst>
                                    </p:anim>
                                    <p:anim calcmode="lin" valueType="num">
                                      <p:cBhvr>
                                        <p:cTn id="25" dur="1000"/>
                                        <p:tgtEl>
                                          <p:spTgt spid="10"/>
                                        </p:tgtEl>
                                        <p:attrNameLst>
                                          <p:attrName>style.rotation</p:attrName>
                                        </p:attrNameLst>
                                      </p:cBhvr>
                                      <p:tavLst>
                                        <p:tav tm="0">
                                          <p:val>
                                            <p:fltVal val="0"/>
                                          </p:val>
                                        </p:tav>
                                        <p:tav tm="100000">
                                          <p:val>
                                            <p:fltVal val="90"/>
                                          </p:val>
                                        </p:tav>
                                      </p:tavLst>
                                    </p:anim>
                                    <p:animEffect transition="out" filter="fade">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31" presetClass="exit" presetSubtype="0" fill="hold" nodeType="withEffect">
                                  <p:stCondLst>
                                    <p:cond delay="0"/>
                                  </p:stCondLst>
                                  <p:childTnLst>
                                    <p:anim calcmode="lin" valueType="num">
                                      <p:cBhvr>
                                        <p:cTn id="32" dur="1000"/>
                                        <p:tgtEl>
                                          <p:spTgt spid="6"/>
                                        </p:tgtEl>
                                        <p:attrNameLst>
                                          <p:attrName>ppt_w</p:attrName>
                                        </p:attrNameLst>
                                      </p:cBhvr>
                                      <p:tavLst>
                                        <p:tav tm="0">
                                          <p:val>
                                            <p:strVal val="ppt_w"/>
                                          </p:val>
                                        </p:tav>
                                        <p:tav tm="100000">
                                          <p:val>
                                            <p:fltVal val="0"/>
                                          </p:val>
                                        </p:tav>
                                      </p:tavLst>
                                    </p:anim>
                                    <p:anim calcmode="lin" valueType="num">
                                      <p:cBhvr>
                                        <p:cTn id="33" dur="1000"/>
                                        <p:tgtEl>
                                          <p:spTgt spid="6"/>
                                        </p:tgtEl>
                                        <p:attrNameLst>
                                          <p:attrName>ppt_h</p:attrName>
                                        </p:attrNameLst>
                                      </p:cBhvr>
                                      <p:tavLst>
                                        <p:tav tm="0">
                                          <p:val>
                                            <p:strVal val="ppt_h"/>
                                          </p:val>
                                        </p:tav>
                                        <p:tav tm="100000">
                                          <p:val>
                                            <p:fltVal val="0"/>
                                          </p:val>
                                        </p:tav>
                                      </p:tavLst>
                                    </p:anim>
                                    <p:anim calcmode="lin" valueType="num">
                                      <p:cBhvr>
                                        <p:cTn id="34" dur="1000"/>
                                        <p:tgtEl>
                                          <p:spTgt spid="6"/>
                                        </p:tgtEl>
                                        <p:attrNameLst>
                                          <p:attrName>style.rotation</p:attrName>
                                        </p:attrNameLst>
                                      </p:cBhvr>
                                      <p:tavLst>
                                        <p:tav tm="0">
                                          <p:val>
                                            <p:fltVal val="0"/>
                                          </p:val>
                                        </p:tav>
                                        <p:tav tm="100000">
                                          <p:val>
                                            <p:fltVal val="90"/>
                                          </p:val>
                                        </p:tav>
                                      </p:tavLst>
                                    </p:anim>
                                    <p:animEffect transition="out" filter="fade">
                                      <p:cBhvr>
                                        <p:cTn id="35" dur="1000"/>
                                        <p:tgtEl>
                                          <p:spTgt spid="6"/>
                                        </p:tgtEl>
                                      </p:cBhvr>
                                    </p:animEffect>
                                    <p:set>
                                      <p:cBhvr>
                                        <p:cTn id="36" dur="1" fill="hold">
                                          <p:stCondLst>
                                            <p:cond delay="9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3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p:cTn id="47" dur="500" fill="hold"/>
                                        <p:tgtEl>
                                          <p:spTgt spid="50"/>
                                        </p:tgtEl>
                                        <p:attrNameLst>
                                          <p:attrName>ppt_w</p:attrName>
                                        </p:attrNameLst>
                                      </p:cBhvr>
                                      <p:tavLst>
                                        <p:tav tm="0">
                                          <p:val>
                                            <p:fltVal val="0"/>
                                          </p:val>
                                        </p:tav>
                                        <p:tav tm="100000">
                                          <p:val>
                                            <p:strVal val="#ppt_w"/>
                                          </p:val>
                                        </p:tav>
                                      </p:tavLst>
                                    </p:anim>
                                    <p:anim calcmode="lin" valueType="num">
                                      <p:cBhvr>
                                        <p:cTn id="48" dur="500" fill="hold"/>
                                        <p:tgtEl>
                                          <p:spTgt spid="50"/>
                                        </p:tgtEl>
                                        <p:attrNameLst>
                                          <p:attrName>ppt_h</p:attrName>
                                        </p:attrNameLst>
                                      </p:cBhvr>
                                      <p:tavLst>
                                        <p:tav tm="0">
                                          <p:val>
                                            <p:fltVal val="0"/>
                                          </p:val>
                                        </p:tav>
                                        <p:tav tm="100000">
                                          <p:val>
                                            <p:strVal val="#ppt_h"/>
                                          </p:val>
                                        </p:tav>
                                      </p:tavLst>
                                    </p:anim>
                                    <p:anim calcmode="lin" valueType="num">
                                      <p:cBhvr>
                                        <p:cTn id="49" dur="500" fill="hold"/>
                                        <p:tgtEl>
                                          <p:spTgt spid="50"/>
                                        </p:tgtEl>
                                        <p:attrNameLst>
                                          <p:attrName>style.rotation</p:attrName>
                                        </p:attrNameLst>
                                      </p:cBhvr>
                                      <p:tavLst>
                                        <p:tav tm="0">
                                          <p:val>
                                            <p:fltVal val="90"/>
                                          </p:val>
                                        </p:tav>
                                        <p:tav tm="100000">
                                          <p:val>
                                            <p:fltVal val="0"/>
                                          </p:val>
                                        </p:tav>
                                      </p:tavLst>
                                    </p:anim>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31"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p:cTn id="58" dur="500" fill="hold"/>
                                        <p:tgtEl>
                                          <p:spTgt spid="54"/>
                                        </p:tgtEl>
                                        <p:attrNameLst>
                                          <p:attrName>ppt_w</p:attrName>
                                        </p:attrNameLst>
                                      </p:cBhvr>
                                      <p:tavLst>
                                        <p:tav tm="0">
                                          <p:val>
                                            <p:fltVal val="0"/>
                                          </p:val>
                                        </p:tav>
                                        <p:tav tm="100000">
                                          <p:val>
                                            <p:strVal val="#ppt_w"/>
                                          </p:val>
                                        </p:tav>
                                      </p:tavLst>
                                    </p:anim>
                                    <p:anim calcmode="lin" valueType="num">
                                      <p:cBhvr>
                                        <p:cTn id="59" dur="500" fill="hold"/>
                                        <p:tgtEl>
                                          <p:spTgt spid="54"/>
                                        </p:tgtEl>
                                        <p:attrNameLst>
                                          <p:attrName>ppt_h</p:attrName>
                                        </p:attrNameLst>
                                      </p:cBhvr>
                                      <p:tavLst>
                                        <p:tav tm="0">
                                          <p:val>
                                            <p:fltVal val="0"/>
                                          </p:val>
                                        </p:tav>
                                        <p:tav tm="100000">
                                          <p:val>
                                            <p:strVal val="#ppt_h"/>
                                          </p:val>
                                        </p:tav>
                                      </p:tavLst>
                                    </p:anim>
                                    <p:anim calcmode="lin" valueType="num">
                                      <p:cBhvr>
                                        <p:cTn id="60" dur="500" fill="hold"/>
                                        <p:tgtEl>
                                          <p:spTgt spid="54"/>
                                        </p:tgtEl>
                                        <p:attrNameLst>
                                          <p:attrName>style.rotation</p:attrName>
                                        </p:attrNameLst>
                                      </p:cBhvr>
                                      <p:tavLst>
                                        <p:tav tm="0">
                                          <p:val>
                                            <p:fltVal val="90"/>
                                          </p:val>
                                        </p:tav>
                                        <p:tav tm="100000">
                                          <p:val>
                                            <p:fltVal val="0"/>
                                          </p:val>
                                        </p:tav>
                                      </p:tavLst>
                                    </p:anim>
                                    <p:animEffect transition="in" filter="fade">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3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p:cTn id="69" dur="500" fill="hold"/>
                                        <p:tgtEl>
                                          <p:spTgt spid="58"/>
                                        </p:tgtEl>
                                        <p:attrNameLst>
                                          <p:attrName>ppt_w</p:attrName>
                                        </p:attrNameLst>
                                      </p:cBhvr>
                                      <p:tavLst>
                                        <p:tav tm="0">
                                          <p:val>
                                            <p:fltVal val="0"/>
                                          </p:val>
                                        </p:tav>
                                        <p:tav tm="100000">
                                          <p:val>
                                            <p:strVal val="#ppt_w"/>
                                          </p:val>
                                        </p:tav>
                                      </p:tavLst>
                                    </p:anim>
                                    <p:anim calcmode="lin" valueType="num">
                                      <p:cBhvr>
                                        <p:cTn id="70" dur="500" fill="hold"/>
                                        <p:tgtEl>
                                          <p:spTgt spid="58"/>
                                        </p:tgtEl>
                                        <p:attrNameLst>
                                          <p:attrName>ppt_h</p:attrName>
                                        </p:attrNameLst>
                                      </p:cBhvr>
                                      <p:tavLst>
                                        <p:tav tm="0">
                                          <p:val>
                                            <p:fltVal val="0"/>
                                          </p:val>
                                        </p:tav>
                                        <p:tav tm="100000">
                                          <p:val>
                                            <p:strVal val="#ppt_h"/>
                                          </p:val>
                                        </p:tav>
                                      </p:tavLst>
                                    </p:anim>
                                    <p:anim calcmode="lin" valueType="num">
                                      <p:cBhvr>
                                        <p:cTn id="71" dur="500" fill="hold"/>
                                        <p:tgtEl>
                                          <p:spTgt spid="58"/>
                                        </p:tgtEl>
                                        <p:attrNameLst>
                                          <p:attrName>style.rotation</p:attrName>
                                        </p:attrNameLst>
                                      </p:cBhvr>
                                      <p:tavLst>
                                        <p:tav tm="0">
                                          <p:val>
                                            <p:fltVal val="90"/>
                                          </p:val>
                                        </p:tav>
                                        <p:tav tm="100000">
                                          <p:val>
                                            <p:fltVal val="0"/>
                                          </p:val>
                                        </p:tav>
                                      </p:tavLst>
                                    </p:anim>
                                    <p:animEffect transition="in" filter="fade">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31"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anim calcmode="lin" valueType="num">
                                      <p:cBhvr>
                                        <p:cTn id="80" dur="500" fill="hold"/>
                                        <p:tgtEl>
                                          <p:spTgt spid="62"/>
                                        </p:tgtEl>
                                        <p:attrNameLst>
                                          <p:attrName>ppt_w</p:attrName>
                                        </p:attrNameLst>
                                      </p:cBhvr>
                                      <p:tavLst>
                                        <p:tav tm="0">
                                          <p:val>
                                            <p:fltVal val="0"/>
                                          </p:val>
                                        </p:tav>
                                        <p:tav tm="100000">
                                          <p:val>
                                            <p:strVal val="#ppt_w"/>
                                          </p:val>
                                        </p:tav>
                                      </p:tavLst>
                                    </p:anim>
                                    <p:anim calcmode="lin" valueType="num">
                                      <p:cBhvr>
                                        <p:cTn id="81" dur="500" fill="hold"/>
                                        <p:tgtEl>
                                          <p:spTgt spid="62"/>
                                        </p:tgtEl>
                                        <p:attrNameLst>
                                          <p:attrName>ppt_h</p:attrName>
                                        </p:attrNameLst>
                                      </p:cBhvr>
                                      <p:tavLst>
                                        <p:tav tm="0">
                                          <p:val>
                                            <p:fltVal val="0"/>
                                          </p:val>
                                        </p:tav>
                                        <p:tav tm="100000">
                                          <p:val>
                                            <p:strVal val="#ppt_h"/>
                                          </p:val>
                                        </p:tav>
                                      </p:tavLst>
                                    </p:anim>
                                    <p:anim calcmode="lin" valueType="num">
                                      <p:cBhvr>
                                        <p:cTn id="82" dur="500" fill="hold"/>
                                        <p:tgtEl>
                                          <p:spTgt spid="62"/>
                                        </p:tgtEl>
                                        <p:attrNameLst>
                                          <p:attrName>style.rotation</p:attrName>
                                        </p:attrNameLst>
                                      </p:cBhvr>
                                      <p:tavLst>
                                        <p:tav tm="0">
                                          <p:val>
                                            <p:fltVal val="90"/>
                                          </p:val>
                                        </p:tav>
                                        <p:tav tm="100000">
                                          <p:val>
                                            <p:fltVal val="0"/>
                                          </p:val>
                                        </p:tav>
                                      </p:tavLst>
                                    </p:anim>
                                    <p:animEffect transition="in" filter="fade">
                                      <p:cBhvr>
                                        <p:cTn id="83" dur="500"/>
                                        <p:tgtEl>
                                          <p:spTgt spid="6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down)">
                                      <p:cBhvr>
                                        <p:cTn id="88" dur="500"/>
                                        <p:tgtEl>
                                          <p:spTgt spid="22"/>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22" grpId="0" animBg="1"/>
      <p:bldP spid="23" grpId="0"/>
      <p:bldP spid="25"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slide title">
            <a:extLst>
              <a:ext uri="{FF2B5EF4-FFF2-40B4-BE49-F238E27FC236}">
                <a16:creationId xmlns:a16="http://schemas.microsoft.com/office/drawing/2014/main" id="{84D8390B-55BB-DC68-6C38-234C5F4C2E56}"/>
              </a:ext>
            </a:extLst>
          </p:cNvPr>
          <p:cNvGrpSpPr/>
          <p:nvPr/>
        </p:nvGrpSpPr>
        <p:grpSpPr>
          <a:xfrm>
            <a:off x="-1235" y="-815"/>
            <a:ext cx="11045953" cy="611122"/>
            <a:chOff x="-1235" y="-815"/>
            <a:chExt cx="1104595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0310569" cy="584775"/>
            </a:xfrm>
            <a:prstGeom prst="rect">
              <a:avLst/>
            </a:prstGeom>
            <a:noFill/>
          </p:spPr>
          <p:txBody>
            <a:bodyPr wrap="square">
              <a:spAutoFit/>
            </a:bodyPr>
            <a:lstStyle/>
            <a:p>
              <a:r>
                <a:rPr lang="en-GB" sz="3200" dirty="0">
                  <a:solidFill>
                    <a:srgbClr val="595959"/>
                  </a:solidFill>
                </a:rPr>
                <a:t>HHFA modules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9" name="colour palette">
            <a:extLst>
              <a:ext uri="{FF2B5EF4-FFF2-40B4-BE49-F238E27FC236}">
                <a16:creationId xmlns:a16="http://schemas.microsoft.com/office/drawing/2014/main" id="{EF446D01-F81F-4AFF-9B87-54207072A896}"/>
              </a:ext>
            </a:extLst>
          </p:cNvPr>
          <p:cNvGrpSpPr/>
          <p:nvPr/>
        </p:nvGrpSpPr>
        <p:grpSpPr>
          <a:xfrm>
            <a:off x="12588600" y="442735"/>
            <a:ext cx="311767" cy="2727118"/>
            <a:chOff x="12588600" y="442735"/>
            <a:chExt cx="311767" cy="2727118"/>
          </a:xfrm>
        </p:grpSpPr>
        <p:sp>
          <p:nvSpPr>
            <p:cNvPr id="10" name="Rectangle 9">
              <a:extLst>
                <a:ext uri="{FF2B5EF4-FFF2-40B4-BE49-F238E27FC236}">
                  <a16:creationId xmlns:a16="http://schemas.microsoft.com/office/drawing/2014/main" id="{31AFF1EB-8327-436A-B9A6-0E7B90DC51E0}"/>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2FD92A-5CEB-4CB0-A506-D8DF501634C7}"/>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864387E-7A6A-448A-AF4F-B2FEAB927B1C}"/>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TextBox 12">
              <a:extLst>
                <a:ext uri="{FF2B5EF4-FFF2-40B4-BE49-F238E27FC236}">
                  <a16:creationId xmlns:a16="http://schemas.microsoft.com/office/drawing/2014/main" id="{9056DCC0-6244-45C8-8F90-C3290381C3C0}"/>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Rectangle 13">
              <a:extLst>
                <a:ext uri="{FF2B5EF4-FFF2-40B4-BE49-F238E27FC236}">
                  <a16:creationId xmlns:a16="http://schemas.microsoft.com/office/drawing/2014/main" id="{99AE07F7-D8F1-438A-A523-04D4CF31A389}"/>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B1092D5-4BF8-4DD0-89E1-64D8A9E48000}"/>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itle mod1">
            <a:extLst>
              <a:ext uri="{FF2B5EF4-FFF2-40B4-BE49-F238E27FC236}">
                <a16:creationId xmlns:a16="http://schemas.microsoft.com/office/drawing/2014/main" id="{61D4DCED-C33A-40D6-A5EE-75D2027F3AFF}"/>
              </a:ext>
            </a:extLst>
          </p:cNvPr>
          <p:cNvSpPr txBox="1"/>
          <p:nvPr/>
        </p:nvSpPr>
        <p:spPr>
          <a:xfrm>
            <a:off x="1639126" y="1656145"/>
            <a:ext cx="1761483"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Service </a:t>
            </a:r>
          </a:p>
          <a:p>
            <a:pPr algn="ctr"/>
            <a:r>
              <a:rPr lang="en-GB" sz="2000" dirty="0">
                <a:solidFill>
                  <a:schemeClr val="tx1">
                    <a:lumMod val="65000"/>
                    <a:lumOff val="35000"/>
                  </a:schemeClr>
                </a:solidFill>
              </a:rPr>
              <a:t>availability</a:t>
            </a:r>
          </a:p>
        </p:txBody>
      </p:sp>
      <p:sp>
        <p:nvSpPr>
          <p:cNvPr id="31" name="title mod2">
            <a:extLst>
              <a:ext uri="{FF2B5EF4-FFF2-40B4-BE49-F238E27FC236}">
                <a16:creationId xmlns:a16="http://schemas.microsoft.com/office/drawing/2014/main" id="{FCA48B0E-AF3A-4EF9-A299-F2B08360F016}"/>
              </a:ext>
            </a:extLst>
          </p:cNvPr>
          <p:cNvSpPr txBox="1"/>
          <p:nvPr/>
        </p:nvSpPr>
        <p:spPr>
          <a:xfrm>
            <a:off x="4304550" y="1656145"/>
            <a:ext cx="1732986"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Service </a:t>
            </a:r>
          </a:p>
          <a:p>
            <a:pPr algn="ctr"/>
            <a:r>
              <a:rPr lang="en-GB" sz="2000" dirty="0">
                <a:solidFill>
                  <a:schemeClr val="tx1">
                    <a:lumMod val="65000"/>
                    <a:lumOff val="35000"/>
                  </a:schemeClr>
                </a:solidFill>
              </a:rPr>
              <a:t>readiness</a:t>
            </a:r>
          </a:p>
        </p:txBody>
      </p:sp>
      <p:sp>
        <p:nvSpPr>
          <p:cNvPr id="32" name="title mod3">
            <a:extLst>
              <a:ext uri="{FF2B5EF4-FFF2-40B4-BE49-F238E27FC236}">
                <a16:creationId xmlns:a16="http://schemas.microsoft.com/office/drawing/2014/main" id="{8EBE4685-390C-4B0B-AEB7-36132C11FC50}"/>
              </a:ext>
            </a:extLst>
          </p:cNvPr>
          <p:cNvSpPr txBox="1"/>
          <p:nvPr/>
        </p:nvSpPr>
        <p:spPr>
          <a:xfrm>
            <a:off x="6923057" y="1656145"/>
            <a:ext cx="1722388"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Quality </a:t>
            </a:r>
          </a:p>
          <a:p>
            <a:pPr algn="ctr"/>
            <a:r>
              <a:rPr lang="en-GB" sz="2000" dirty="0">
                <a:solidFill>
                  <a:schemeClr val="tx1">
                    <a:lumMod val="65000"/>
                    <a:lumOff val="35000"/>
                  </a:schemeClr>
                </a:solidFill>
              </a:rPr>
              <a:t>of care</a:t>
            </a:r>
          </a:p>
        </p:txBody>
      </p:sp>
      <p:sp>
        <p:nvSpPr>
          <p:cNvPr id="33" name="title mod4">
            <a:extLst>
              <a:ext uri="{FF2B5EF4-FFF2-40B4-BE49-F238E27FC236}">
                <a16:creationId xmlns:a16="http://schemas.microsoft.com/office/drawing/2014/main" id="{4B4A19FA-370C-4C90-9C6B-F8D777508EE0}"/>
              </a:ext>
            </a:extLst>
          </p:cNvPr>
          <p:cNvSpPr txBox="1"/>
          <p:nvPr/>
        </p:nvSpPr>
        <p:spPr>
          <a:xfrm>
            <a:off x="9594400" y="1656145"/>
            <a:ext cx="1749640"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Management </a:t>
            </a:r>
          </a:p>
          <a:p>
            <a:pPr algn="ctr"/>
            <a:r>
              <a:rPr lang="en-GB" sz="2000" dirty="0">
                <a:solidFill>
                  <a:schemeClr val="tx1">
                    <a:lumMod val="65000"/>
                    <a:lumOff val="35000"/>
                  </a:schemeClr>
                </a:solidFill>
              </a:rPr>
              <a:t>&amp; finance</a:t>
            </a:r>
          </a:p>
        </p:txBody>
      </p:sp>
      <p:pic>
        <p:nvPicPr>
          <p:cNvPr id="3" name="mod1 img">
            <a:extLst>
              <a:ext uri="{FF2B5EF4-FFF2-40B4-BE49-F238E27FC236}">
                <a16:creationId xmlns:a16="http://schemas.microsoft.com/office/drawing/2014/main" id="{278E41F1-ACC0-4636-9501-2A4345ED2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65" y="1455959"/>
            <a:ext cx="768662" cy="1086797"/>
          </a:xfrm>
          <a:prstGeom prst="rect">
            <a:avLst/>
          </a:prstGeom>
        </p:spPr>
      </p:pic>
      <p:pic>
        <p:nvPicPr>
          <p:cNvPr id="65" name="mod2 img">
            <a:extLst>
              <a:ext uri="{FF2B5EF4-FFF2-40B4-BE49-F238E27FC236}">
                <a16:creationId xmlns:a16="http://schemas.microsoft.com/office/drawing/2014/main" id="{DE2217DC-9FB6-4794-A518-6906C5463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7536" y="1468087"/>
            <a:ext cx="768595" cy="1086703"/>
          </a:xfrm>
          <a:prstGeom prst="rect">
            <a:avLst/>
          </a:prstGeom>
        </p:spPr>
      </p:pic>
      <p:pic>
        <p:nvPicPr>
          <p:cNvPr id="66" name="mod3 img">
            <a:extLst>
              <a:ext uri="{FF2B5EF4-FFF2-40B4-BE49-F238E27FC236}">
                <a16:creationId xmlns:a16="http://schemas.microsoft.com/office/drawing/2014/main" id="{21DA675E-48ED-4677-B424-F4A7520299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4463" y="1475963"/>
            <a:ext cx="768595" cy="1086703"/>
          </a:xfrm>
          <a:prstGeom prst="rect">
            <a:avLst/>
          </a:prstGeom>
        </p:spPr>
      </p:pic>
      <p:pic>
        <p:nvPicPr>
          <p:cNvPr id="67" name="mod4 img">
            <a:extLst>
              <a:ext uri="{FF2B5EF4-FFF2-40B4-BE49-F238E27FC236}">
                <a16:creationId xmlns:a16="http://schemas.microsoft.com/office/drawing/2014/main" id="{1A1A24EC-EC8E-49D8-8BA9-37395089FE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1391" y="1466503"/>
            <a:ext cx="768595" cy="1086703"/>
          </a:xfrm>
          <a:prstGeom prst="rect">
            <a:avLst/>
          </a:prstGeom>
        </p:spPr>
      </p:pic>
      <p:sp>
        <p:nvSpPr>
          <p:cNvPr id="2" name="mod1 txt">
            <a:extLst>
              <a:ext uri="{FF2B5EF4-FFF2-40B4-BE49-F238E27FC236}">
                <a16:creationId xmlns:a16="http://schemas.microsoft.com/office/drawing/2014/main" id="{480B6FD8-C03D-4A1F-AAEB-FA16C289EFBE}"/>
              </a:ext>
            </a:extLst>
          </p:cNvPr>
          <p:cNvSpPr/>
          <p:nvPr/>
        </p:nvSpPr>
        <p:spPr>
          <a:xfrm>
            <a:off x="870465" y="2708162"/>
            <a:ext cx="2520000" cy="3190361"/>
          </a:xfrm>
          <a:prstGeom prst="rect">
            <a:avLst/>
          </a:prstGeom>
          <a:solidFill>
            <a:srgbClr val="D3BEDC"/>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Ins="90000" bIns="90000" rtlCol="0" anchor="t"/>
          <a:lstStyle/>
          <a:p>
            <a:pPr marL="216000" indent="-216000">
              <a:spcAft>
                <a:spcPts val="1200"/>
              </a:spcAft>
              <a:buFont typeface="Arial" panose="020B0604020202020204" pitchFamily="34" charset="0"/>
              <a:buChar char="•"/>
            </a:pPr>
            <a:r>
              <a:rPr lang="en-GB" sz="2000" dirty="0">
                <a:solidFill>
                  <a:srgbClr val="595959"/>
                </a:solidFill>
              </a:rPr>
              <a:t>key staff</a:t>
            </a:r>
          </a:p>
          <a:p>
            <a:pPr marL="216000" indent="-216000">
              <a:spcAft>
                <a:spcPts val="1200"/>
              </a:spcAft>
              <a:buFont typeface="Arial" panose="020B0604020202020204" pitchFamily="34" charset="0"/>
              <a:buChar char="•"/>
            </a:pPr>
            <a:r>
              <a:rPr lang="en-GB" sz="2000" dirty="0">
                <a:solidFill>
                  <a:srgbClr val="595959"/>
                </a:solidFill>
              </a:rPr>
              <a:t>beds</a:t>
            </a:r>
          </a:p>
          <a:p>
            <a:pPr marL="216000" indent="-216000">
              <a:spcAft>
                <a:spcPts val="1200"/>
              </a:spcAft>
              <a:buFont typeface="Arial" panose="020B0604020202020204" pitchFamily="34" charset="0"/>
              <a:buChar char="•"/>
            </a:pPr>
            <a:r>
              <a:rPr lang="en-GB" sz="2000" dirty="0">
                <a:solidFill>
                  <a:srgbClr val="595959"/>
                </a:solidFill>
              </a:rPr>
              <a:t>facility infrastructure</a:t>
            </a:r>
          </a:p>
          <a:p>
            <a:pPr marL="216000" indent="-216000">
              <a:spcAft>
                <a:spcPts val="1200"/>
              </a:spcAft>
              <a:buFont typeface="Arial" panose="020B0604020202020204" pitchFamily="34" charset="0"/>
              <a:buChar char="•"/>
            </a:pPr>
            <a:r>
              <a:rPr lang="en-GB" sz="2000" dirty="0">
                <a:solidFill>
                  <a:srgbClr val="595959"/>
                </a:solidFill>
              </a:rPr>
              <a:t>specific services</a:t>
            </a:r>
          </a:p>
          <a:p>
            <a:pPr marL="216000" indent="-216000">
              <a:spcAft>
                <a:spcPts val="1200"/>
              </a:spcAft>
              <a:buFont typeface="Arial" panose="020B0604020202020204" pitchFamily="34" charset="0"/>
              <a:buChar char="•"/>
            </a:pPr>
            <a:r>
              <a:rPr lang="en-GB" sz="2000" dirty="0">
                <a:solidFill>
                  <a:srgbClr val="595959"/>
                </a:solidFill>
              </a:rPr>
              <a:t>building structure</a:t>
            </a:r>
          </a:p>
        </p:txBody>
      </p:sp>
      <p:sp>
        <p:nvSpPr>
          <p:cNvPr id="17" name="mod2 txt">
            <a:extLst>
              <a:ext uri="{FF2B5EF4-FFF2-40B4-BE49-F238E27FC236}">
                <a16:creationId xmlns:a16="http://schemas.microsoft.com/office/drawing/2014/main" id="{BE9205BB-5B16-46A8-AD14-E3AA5DDF5D87}"/>
              </a:ext>
            </a:extLst>
          </p:cNvPr>
          <p:cNvSpPr/>
          <p:nvPr/>
        </p:nvSpPr>
        <p:spPr>
          <a:xfrm>
            <a:off x="3517536" y="2709392"/>
            <a:ext cx="2520000" cy="3190361"/>
          </a:xfrm>
          <a:prstGeom prst="rect">
            <a:avLst/>
          </a:prstGeom>
          <a:solidFill>
            <a:srgbClr val="FDDFE2"/>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Ins="90000" bIns="90000" rtlCol="0" anchor="t"/>
          <a:lstStyle/>
          <a:p>
            <a:pPr marL="216000" indent="-216000">
              <a:spcAft>
                <a:spcPts val="1200"/>
              </a:spcAft>
              <a:buFont typeface="Arial" panose="020B0604020202020204" pitchFamily="34" charset="0"/>
              <a:buChar char="•"/>
            </a:pPr>
            <a:r>
              <a:rPr lang="en-GB" sz="2000" dirty="0">
                <a:solidFill>
                  <a:srgbClr val="595959"/>
                </a:solidFill>
              </a:rPr>
              <a:t>trained staff</a:t>
            </a:r>
          </a:p>
          <a:p>
            <a:pPr marL="216000" indent="-216000">
              <a:spcAft>
                <a:spcPts val="1200"/>
              </a:spcAft>
              <a:buFont typeface="Arial" panose="020B0604020202020204" pitchFamily="34" charset="0"/>
              <a:buChar char="•"/>
            </a:pPr>
            <a:r>
              <a:rPr lang="en-GB" sz="2000" dirty="0">
                <a:solidFill>
                  <a:srgbClr val="595959"/>
                </a:solidFill>
              </a:rPr>
              <a:t>guidelines</a:t>
            </a:r>
          </a:p>
          <a:p>
            <a:pPr marL="216000" indent="-216000">
              <a:spcAft>
                <a:spcPts val="1200"/>
              </a:spcAft>
              <a:buFont typeface="Arial" panose="020B0604020202020204" pitchFamily="34" charset="0"/>
              <a:buChar char="•"/>
            </a:pPr>
            <a:r>
              <a:rPr lang="en-GB" sz="2000" dirty="0">
                <a:solidFill>
                  <a:srgbClr val="595959"/>
                </a:solidFill>
              </a:rPr>
              <a:t>equipment</a:t>
            </a:r>
          </a:p>
          <a:p>
            <a:pPr marL="216000" indent="-216000">
              <a:spcAft>
                <a:spcPts val="1200"/>
              </a:spcAft>
              <a:buFont typeface="Arial" panose="020B0604020202020204" pitchFamily="34" charset="0"/>
              <a:buChar char="•"/>
            </a:pPr>
            <a:r>
              <a:rPr lang="en-GB" sz="2000" dirty="0">
                <a:solidFill>
                  <a:srgbClr val="595959"/>
                </a:solidFill>
              </a:rPr>
              <a:t>diagnostics</a:t>
            </a:r>
          </a:p>
          <a:p>
            <a:pPr marL="216000" indent="-216000">
              <a:spcAft>
                <a:spcPts val="1200"/>
              </a:spcAft>
              <a:buFont typeface="Arial" panose="020B0604020202020204" pitchFamily="34" charset="0"/>
              <a:buChar char="•"/>
            </a:pPr>
            <a:r>
              <a:rPr lang="en-GB" sz="2000" dirty="0">
                <a:solidFill>
                  <a:srgbClr val="595959"/>
                </a:solidFill>
              </a:rPr>
              <a:t>medicines &amp; supplies</a:t>
            </a:r>
            <a:endParaRPr lang="en-GB" sz="2000" dirty="0"/>
          </a:p>
        </p:txBody>
      </p:sp>
      <p:sp>
        <p:nvSpPr>
          <p:cNvPr id="18" name="mod3 txt">
            <a:extLst>
              <a:ext uri="{FF2B5EF4-FFF2-40B4-BE49-F238E27FC236}">
                <a16:creationId xmlns:a16="http://schemas.microsoft.com/office/drawing/2014/main" id="{22208C05-2A93-4B6C-B65F-1DCADF3E6C7A}"/>
              </a:ext>
            </a:extLst>
          </p:cNvPr>
          <p:cNvSpPr/>
          <p:nvPr/>
        </p:nvSpPr>
        <p:spPr>
          <a:xfrm>
            <a:off x="6154463" y="2709392"/>
            <a:ext cx="2520000" cy="3190361"/>
          </a:xfrm>
          <a:prstGeom prst="rect">
            <a:avLst/>
          </a:prstGeom>
          <a:solidFill>
            <a:srgbClr val="FDEBCF"/>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Ins="90000" bIns="90000" rtlCol="0" anchor="t"/>
          <a:lstStyle/>
          <a:p>
            <a:pPr marL="216000" indent="-216000">
              <a:spcAft>
                <a:spcPts val="1200"/>
              </a:spcAft>
              <a:buFont typeface="Arial" panose="020B0604020202020204" pitchFamily="34" charset="0"/>
              <a:buChar char="•"/>
            </a:pPr>
            <a:r>
              <a:rPr lang="en-GB" sz="2000" dirty="0">
                <a:solidFill>
                  <a:srgbClr val="595959"/>
                </a:solidFill>
              </a:rPr>
              <a:t>adherence to standards in patient care processes</a:t>
            </a:r>
            <a:endParaRPr lang="en-GB" sz="2000" dirty="0"/>
          </a:p>
        </p:txBody>
      </p:sp>
      <p:sp>
        <p:nvSpPr>
          <p:cNvPr id="19" name="mod4 txt">
            <a:extLst>
              <a:ext uri="{FF2B5EF4-FFF2-40B4-BE49-F238E27FC236}">
                <a16:creationId xmlns:a16="http://schemas.microsoft.com/office/drawing/2014/main" id="{006E2668-18A0-4735-B672-EC690F8C7409}"/>
              </a:ext>
            </a:extLst>
          </p:cNvPr>
          <p:cNvSpPr/>
          <p:nvPr/>
        </p:nvSpPr>
        <p:spPr>
          <a:xfrm>
            <a:off x="8791391" y="2709392"/>
            <a:ext cx="2520000" cy="3190361"/>
          </a:xfrm>
          <a:prstGeom prst="rect">
            <a:avLst/>
          </a:prstGeom>
          <a:solidFill>
            <a:srgbClr val="FBD4C9"/>
          </a:solidFill>
          <a:ln>
            <a:noFill/>
          </a:ln>
        </p:spPr>
        <p:style>
          <a:lnRef idx="2">
            <a:schemeClr val="accent1">
              <a:shade val="50000"/>
            </a:schemeClr>
          </a:lnRef>
          <a:fillRef idx="1">
            <a:schemeClr val="accent1"/>
          </a:fillRef>
          <a:effectRef idx="0">
            <a:schemeClr val="accent1"/>
          </a:effectRef>
          <a:fontRef idx="minor">
            <a:schemeClr val="lt1"/>
          </a:fontRef>
        </p:style>
        <p:txBody>
          <a:bodyPr tIns="252000" rIns="90000" rtlCol="0" anchor="t"/>
          <a:lstStyle/>
          <a:p>
            <a:pPr marL="216000" indent="-216000">
              <a:spcAft>
                <a:spcPts val="1200"/>
              </a:spcAft>
              <a:buFont typeface="Arial" panose="020B0604020202020204" pitchFamily="34" charset="0"/>
              <a:buChar char="•"/>
            </a:pPr>
            <a:r>
              <a:rPr lang="en-GB" sz="2000" dirty="0">
                <a:solidFill>
                  <a:srgbClr val="595959"/>
                </a:solidFill>
              </a:rPr>
              <a:t>management</a:t>
            </a:r>
          </a:p>
          <a:p>
            <a:pPr marL="216000" indent="-216000">
              <a:spcAft>
                <a:spcPts val="1200"/>
              </a:spcAft>
              <a:buFont typeface="Arial" panose="020B0604020202020204" pitchFamily="34" charset="0"/>
              <a:buChar char="•"/>
            </a:pPr>
            <a:r>
              <a:rPr lang="en-GB" sz="2000" dirty="0">
                <a:solidFill>
                  <a:srgbClr val="595959"/>
                </a:solidFill>
              </a:rPr>
              <a:t>finance</a:t>
            </a:r>
          </a:p>
          <a:p>
            <a:pPr marL="216000" indent="-216000">
              <a:spcAft>
                <a:spcPts val="1200"/>
              </a:spcAft>
              <a:buFont typeface="Arial" panose="020B0604020202020204" pitchFamily="34" charset="0"/>
              <a:buChar char="•"/>
            </a:pPr>
            <a:r>
              <a:rPr lang="en-GB" sz="2000" dirty="0">
                <a:solidFill>
                  <a:srgbClr val="595959"/>
                </a:solidFill>
              </a:rPr>
              <a:t>health information systems</a:t>
            </a:r>
          </a:p>
          <a:p>
            <a:pPr marL="216000" indent="-216000">
              <a:spcAft>
                <a:spcPts val="1200"/>
              </a:spcAft>
              <a:buFont typeface="Arial" panose="020B0604020202020204" pitchFamily="34" charset="0"/>
              <a:buChar char="•"/>
            </a:pPr>
            <a:r>
              <a:rPr lang="en-GB" sz="2000" dirty="0">
                <a:solidFill>
                  <a:srgbClr val="595959"/>
                </a:solidFill>
              </a:rPr>
              <a:t>quality assurance systems</a:t>
            </a:r>
            <a:endParaRPr lang="en-GB" sz="2000" dirty="0"/>
          </a:p>
        </p:txBody>
      </p:sp>
    </p:spTree>
    <p:custDataLst>
      <p:tags r:id="rId1"/>
    </p:custDataLst>
    <p:extLst>
      <p:ext uri="{BB962C8B-B14F-4D97-AF65-F5344CB8AC3E}">
        <p14:creationId xmlns:p14="http://schemas.microsoft.com/office/powerpoint/2010/main" val="16143835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anim calcmode="lin" valueType="num">
                                      <p:cBhvr>
                                        <p:cTn id="46" dur="500" fill="hold"/>
                                        <p:tgtEl>
                                          <p:spTgt spid="18"/>
                                        </p:tgtEl>
                                        <p:attrNameLst>
                                          <p:attrName>ppt_x</p:attrName>
                                        </p:attrNameLst>
                                      </p:cBhvr>
                                      <p:tavLst>
                                        <p:tav tm="0">
                                          <p:val>
                                            <p:strVal val="#ppt_x"/>
                                          </p:val>
                                        </p:tav>
                                        <p:tav tm="100000">
                                          <p:val>
                                            <p:strVal val="#ppt_x"/>
                                          </p:val>
                                        </p:tav>
                                      </p:tavLst>
                                    </p:anim>
                                    <p:anim calcmode="lin" valueType="num">
                                      <p:cBhvr>
                                        <p:cTn id="4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anim calcmode="lin" valueType="num">
                                      <p:cBhvr>
                                        <p:cTn id="61" dur="500" fill="hold"/>
                                        <p:tgtEl>
                                          <p:spTgt spid="19"/>
                                        </p:tgtEl>
                                        <p:attrNameLst>
                                          <p:attrName>ppt_x</p:attrName>
                                        </p:attrNameLst>
                                      </p:cBhvr>
                                      <p:tavLst>
                                        <p:tav tm="0">
                                          <p:val>
                                            <p:strVal val="#ppt_x"/>
                                          </p:val>
                                        </p:tav>
                                        <p:tav tm="100000">
                                          <p:val>
                                            <p:strVal val="#ppt_x"/>
                                          </p:val>
                                        </p:tav>
                                      </p:tavLst>
                                    </p:anim>
                                    <p:anim calcmode="lin" valueType="num">
                                      <p:cBhvr>
                                        <p:cTn id="6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2"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HHFA questions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27F6C32E-4776-42BC-89E7-D970FF4ADC5A}"/>
              </a:ext>
            </a:extLst>
          </p:cNvPr>
          <p:cNvSpPr txBox="1"/>
          <p:nvPr/>
        </p:nvSpPr>
        <p:spPr>
          <a:xfrm>
            <a:off x="609456" y="5014128"/>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HHFA questions are categorized according to whether they are core questions or additional questions.</a:t>
            </a:r>
          </a:p>
        </p:txBody>
      </p:sp>
      <p:sp>
        <p:nvSpPr>
          <p:cNvPr id="9" name="Rectangle 8">
            <a:extLst>
              <a:ext uri="{FF2B5EF4-FFF2-40B4-BE49-F238E27FC236}">
                <a16:creationId xmlns:a16="http://schemas.microsoft.com/office/drawing/2014/main" id="{23BE2AFC-B1F4-4210-A913-D765BB406F6F}"/>
              </a:ext>
            </a:extLst>
          </p:cNvPr>
          <p:cNvSpPr/>
          <p:nvPr/>
        </p:nvSpPr>
        <p:spPr>
          <a:xfrm>
            <a:off x="528887" y="5014128"/>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rid1">
            <a:extLst>
              <a:ext uri="{FF2B5EF4-FFF2-40B4-BE49-F238E27FC236}">
                <a16:creationId xmlns:a16="http://schemas.microsoft.com/office/drawing/2014/main" id="{0C9C270E-E93F-4A7C-A6D5-F879FB51F60D}"/>
              </a:ext>
            </a:extLst>
          </p:cNvPr>
          <p:cNvSpPr txBox="1"/>
          <p:nvPr/>
        </p:nvSpPr>
        <p:spPr>
          <a:xfrm>
            <a:off x="862884" y="964248"/>
            <a:ext cx="5129319" cy="3864008"/>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grid2">
            <a:extLst>
              <a:ext uri="{FF2B5EF4-FFF2-40B4-BE49-F238E27FC236}">
                <a16:creationId xmlns:a16="http://schemas.microsoft.com/office/drawing/2014/main" id="{9A24A5F2-107A-4959-ADB4-6C3227DE42A3}"/>
              </a:ext>
            </a:extLst>
          </p:cNvPr>
          <p:cNvSpPr txBox="1"/>
          <p:nvPr/>
        </p:nvSpPr>
        <p:spPr>
          <a:xfrm>
            <a:off x="6097776" y="964248"/>
            <a:ext cx="5129319" cy="3864008"/>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4" name="core qu">
            <a:extLst>
              <a:ext uri="{FF2B5EF4-FFF2-40B4-BE49-F238E27FC236}">
                <a16:creationId xmlns:a16="http://schemas.microsoft.com/office/drawing/2014/main" id="{62406D34-434F-413F-80D5-636A7F332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018" y="1608317"/>
            <a:ext cx="2103051" cy="1692000"/>
          </a:xfrm>
          <a:prstGeom prst="rect">
            <a:avLst/>
          </a:prstGeom>
        </p:spPr>
      </p:pic>
      <p:sp>
        <p:nvSpPr>
          <p:cNvPr id="15" name="caption1">
            <a:extLst>
              <a:ext uri="{FF2B5EF4-FFF2-40B4-BE49-F238E27FC236}">
                <a16:creationId xmlns:a16="http://schemas.microsoft.com/office/drawing/2014/main" id="{6663F7F6-3D7C-4491-AD2E-B32D8D3E7AE9}"/>
              </a:ext>
            </a:extLst>
          </p:cNvPr>
          <p:cNvSpPr txBox="1"/>
          <p:nvPr/>
        </p:nvSpPr>
        <p:spPr>
          <a:xfrm>
            <a:off x="1054976" y="3722794"/>
            <a:ext cx="478648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core questions represent the minimum set</a:t>
            </a:r>
          </a:p>
        </p:txBody>
      </p:sp>
      <p:pic>
        <p:nvPicPr>
          <p:cNvPr id="16" name="additional qu">
            <a:extLst>
              <a:ext uri="{FF2B5EF4-FFF2-40B4-BE49-F238E27FC236}">
                <a16:creationId xmlns:a16="http://schemas.microsoft.com/office/drawing/2014/main" id="{9638F356-6DB9-49F8-86D6-F4B7F653BED4}"/>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10908" y="1608317"/>
            <a:ext cx="2103052" cy="1692000"/>
          </a:xfrm>
          <a:prstGeom prst="rect">
            <a:avLst/>
          </a:prstGeom>
        </p:spPr>
      </p:pic>
      <p:sp>
        <p:nvSpPr>
          <p:cNvPr id="17" name="caption2">
            <a:extLst>
              <a:ext uri="{FF2B5EF4-FFF2-40B4-BE49-F238E27FC236}">
                <a16:creationId xmlns:a16="http://schemas.microsoft.com/office/drawing/2014/main" id="{60FF5883-DC98-4D89-8DBA-F2B01F076339}"/>
              </a:ext>
            </a:extLst>
          </p:cNvPr>
          <p:cNvSpPr txBox="1"/>
          <p:nvPr/>
        </p:nvSpPr>
        <p:spPr>
          <a:xfrm>
            <a:off x="6269190" y="3556594"/>
            <a:ext cx="478648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additional questions can be added when further detail is needed </a:t>
            </a:r>
          </a:p>
        </p:txBody>
      </p:sp>
    </p:spTree>
    <p:custDataLst>
      <p:tags r:id="rId1"/>
    </p:custDataLst>
    <p:extLst>
      <p:ext uri="{BB962C8B-B14F-4D97-AF65-F5344CB8AC3E}">
        <p14:creationId xmlns:p14="http://schemas.microsoft.com/office/powerpoint/2010/main" val="665884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5"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slide title">
            <a:extLst>
              <a:ext uri="{FF2B5EF4-FFF2-40B4-BE49-F238E27FC236}">
                <a16:creationId xmlns:a16="http://schemas.microsoft.com/office/drawing/2014/main" id="{84D8390B-55BB-DC68-6C38-234C5F4C2E56}"/>
              </a:ext>
            </a:extLst>
          </p:cNvPr>
          <p:cNvGrpSpPr/>
          <p:nvPr/>
        </p:nvGrpSpPr>
        <p:grpSpPr>
          <a:xfrm>
            <a:off x="-1235" y="-815"/>
            <a:ext cx="11045953" cy="611122"/>
            <a:chOff x="-1235" y="-815"/>
            <a:chExt cx="11045953"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0310569" cy="584775"/>
            </a:xfrm>
            <a:prstGeom prst="rect">
              <a:avLst/>
            </a:prstGeom>
            <a:noFill/>
          </p:spPr>
          <p:txBody>
            <a:bodyPr wrap="square">
              <a:spAutoFit/>
            </a:bodyPr>
            <a:lstStyle/>
            <a:p>
              <a:r>
                <a:rPr lang="en-GB" sz="3200" dirty="0">
                  <a:solidFill>
                    <a:srgbClr val="595959"/>
                  </a:solidFill>
                </a:rPr>
                <a:t>HHFA questions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9" name="colour palette">
            <a:extLst>
              <a:ext uri="{FF2B5EF4-FFF2-40B4-BE49-F238E27FC236}">
                <a16:creationId xmlns:a16="http://schemas.microsoft.com/office/drawing/2014/main" id="{EF446D01-F81F-4AFF-9B87-54207072A896}"/>
              </a:ext>
            </a:extLst>
          </p:cNvPr>
          <p:cNvGrpSpPr/>
          <p:nvPr/>
        </p:nvGrpSpPr>
        <p:grpSpPr>
          <a:xfrm>
            <a:off x="12588600" y="442735"/>
            <a:ext cx="311767" cy="2727118"/>
            <a:chOff x="12588600" y="442735"/>
            <a:chExt cx="311767" cy="2727118"/>
          </a:xfrm>
        </p:grpSpPr>
        <p:sp>
          <p:nvSpPr>
            <p:cNvPr id="10" name="Rectangle 9">
              <a:extLst>
                <a:ext uri="{FF2B5EF4-FFF2-40B4-BE49-F238E27FC236}">
                  <a16:creationId xmlns:a16="http://schemas.microsoft.com/office/drawing/2014/main" id="{31AFF1EB-8327-436A-B9A6-0E7B90DC51E0}"/>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B2FD92A-5CEB-4CB0-A506-D8DF501634C7}"/>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864387E-7A6A-448A-AF4F-B2FEAB927B1C}"/>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3" name="TextBox 12">
              <a:extLst>
                <a:ext uri="{FF2B5EF4-FFF2-40B4-BE49-F238E27FC236}">
                  <a16:creationId xmlns:a16="http://schemas.microsoft.com/office/drawing/2014/main" id="{9056DCC0-6244-45C8-8F90-C3290381C3C0}"/>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4" name="Rectangle 13">
              <a:extLst>
                <a:ext uri="{FF2B5EF4-FFF2-40B4-BE49-F238E27FC236}">
                  <a16:creationId xmlns:a16="http://schemas.microsoft.com/office/drawing/2014/main" id="{99AE07F7-D8F1-438A-A523-04D4CF31A389}"/>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B1092D5-4BF8-4DD0-89E1-64D8A9E48000}"/>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TextBox 36">
            <a:extLst>
              <a:ext uri="{FF2B5EF4-FFF2-40B4-BE49-F238E27FC236}">
                <a16:creationId xmlns:a16="http://schemas.microsoft.com/office/drawing/2014/main" id="{8B8E0CE8-A29D-459E-9635-96B2833C3241}"/>
              </a:ext>
            </a:extLst>
          </p:cNvPr>
          <p:cNvSpPr txBox="1"/>
          <p:nvPr/>
        </p:nvSpPr>
        <p:spPr>
          <a:xfrm>
            <a:off x="392829" y="4783513"/>
            <a:ext cx="2699343" cy="372090"/>
          </a:xfrm>
          <a:prstGeom prst="rect">
            <a:avLst/>
          </a:prstGeom>
        </p:spPr>
        <p:txBody>
          <a:bodyPr vert="horz" wrap="square" lIns="91440" tIns="45720" rIns="91440" bIns="45720" rtlCol="0" anchor="t">
            <a:sp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r>
              <a:rPr lang="en-GB" sz="2000" dirty="0"/>
              <a:t>core &amp; additional</a:t>
            </a:r>
          </a:p>
        </p:txBody>
      </p:sp>
      <p:grpSp>
        <p:nvGrpSpPr>
          <p:cNvPr id="38" name="circle 1">
            <a:extLst>
              <a:ext uri="{FF2B5EF4-FFF2-40B4-BE49-F238E27FC236}">
                <a16:creationId xmlns:a16="http://schemas.microsoft.com/office/drawing/2014/main" id="{F798D5E0-6D23-42EF-A57D-BB517DC8ABC0}"/>
              </a:ext>
            </a:extLst>
          </p:cNvPr>
          <p:cNvGrpSpPr/>
          <p:nvPr/>
        </p:nvGrpSpPr>
        <p:grpSpPr>
          <a:xfrm>
            <a:off x="542668" y="2212619"/>
            <a:ext cx="2399666" cy="2399666"/>
            <a:chOff x="470234" y="1852537"/>
            <a:chExt cx="2295039" cy="2295039"/>
          </a:xfrm>
        </p:grpSpPr>
        <p:sp>
          <p:nvSpPr>
            <p:cNvPr id="46" name="circle">
              <a:extLst>
                <a:ext uri="{FF2B5EF4-FFF2-40B4-BE49-F238E27FC236}">
                  <a16:creationId xmlns:a16="http://schemas.microsoft.com/office/drawing/2014/main" id="{9F26084F-0127-4E72-907B-7989EF1F8D8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a:extLst>
                <a:ext uri="{FF2B5EF4-FFF2-40B4-BE49-F238E27FC236}">
                  <a16:creationId xmlns:a16="http://schemas.microsoft.com/office/drawing/2014/main" id="{D66C29FA-70BD-40E9-8379-0970E69B8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340" y="2220970"/>
              <a:ext cx="1128826" cy="1596026"/>
            </a:xfrm>
            <a:prstGeom prst="rect">
              <a:avLst/>
            </a:prstGeom>
          </p:spPr>
        </p:pic>
      </p:grpSp>
      <p:sp>
        <p:nvSpPr>
          <p:cNvPr id="48" name="TextBox 47">
            <a:extLst>
              <a:ext uri="{FF2B5EF4-FFF2-40B4-BE49-F238E27FC236}">
                <a16:creationId xmlns:a16="http://schemas.microsoft.com/office/drawing/2014/main" id="{1FCCA968-F5B9-4ADE-8A49-4E20BDFA78AA}"/>
              </a:ext>
            </a:extLst>
          </p:cNvPr>
          <p:cNvSpPr txBox="1"/>
          <p:nvPr/>
        </p:nvSpPr>
        <p:spPr>
          <a:xfrm>
            <a:off x="3286889" y="4783513"/>
            <a:ext cx="2699343" cy="372090"/>
          </a:xfrm>
          <a:prstGeom prst="rect">
            <a:avLst/>
          </a:prstGeom>
        </p:spPr>
        <p:txBody>
          <a:bodyPr vert="horz" wrap="square" lIns="91440" tIns="45720" rIns="91440" bIns="45720" rtlCol="0" anchor="t">
            <a:sp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r>
              <a:rPr lang="en-GB" sz="2000" dirty="0"/>
              <a:t>core</a:t>
            </a:r>
          </a:p>
        </p:txBody>
      </p:sp>
      <p:grpSp>
        <p:nvGrpSpPr>
          <p:cNvPr id="49" name="circle 2">
            <a:extLst>
              <a:ext uri="{FF2B5EF4-FFF2-40B4-BE49-F238E27FC236}">
                <a16:creationId xmlns:a16="http://schemas.microsoft.com/office/drawing/2014/main" id="{25A72DAA-F80D-4C78-88A7-92B26426A1A0}"/>
              </a:ext>
            </a:extLst>
          </p:cNvPr>
          <p:cNvGrpSpPr/>
          <p:nvPr/>
        </p:nvGrpSpPr>
        <p:grpSpPr>
          <a:xfrm>
            <a:off x="3443825" y="2212619"/>
            <a:ext cx="2399666" cy="2399666"/>
            <a:chOff x="470234" y="1852537"/>
            <a:chExt cx="2295039" cy="2295039"/>
          </a:xfrm>
        </p:grpSpPr>
        <p:sp>
          <p:nvSpPr>
            <p:cNvPr id="50" name="circle">
              <a:extLst>
                <a:ext uri="{FF2B5EF4-FFF2-40B4-BE49-F238E27FC236}">
                  <a16:creationId xmlns:a16="http://schemas.microsoft.com/office/drawing/2014/main" id="{DBB161EB-71E5-496F-9C5A-86CDE75707E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a:extLst>
                <a:ext uri="{FF2B5EF4-FFF2-40B4-BE49-F238E27FC236}">
                  <a16:creationId xmlns:a16="http://schemas.microsoft.com/office/drawing/2014/main" id="{768F0A12-11B2-40C2-B55F-48AF186963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658" y="2201272"/>
              <a:ext cx="1129916" cy="1597569"/>
            </a:xfrm>
            <a:prstGeom prst="rect">
              <a:avLst/>
            </a:prstGeom>
          </p:spPr>
        </p:pic>
      </p:grpSp>
      <p:sp>
        <p:nvSpPr>
          <p:cNvPr id="52" name="TextBox 51">
            <a:extLst>
              <a:ext uri="{FF2B5EF4-FFF2-40B4-BE49-F238E27FC236}">
                <a16:creationId xmlns:a16="http://schemas.microsoft.com/office/drawing/2014/main" id="{FA348DBF-5DF1-47E2-AD96-A90AEDD088C3}"/>
              </a:ext>
            </a:extLst>
          </p:cNvPr>
          <p:cNvSpPr txBox="1"/>
          <p:nvPr/>
        </p:nvSpPr>
        <p:spPr>
          <a:xfrm>
            <a:off x="6180948" y="4783513"/>
            <a:ext cx="2699343" cy="372090"/>
          </a:xfrm>
          <a:prstGeom prst="rect">
            <a:avLst/>
          </a:prstGeom>
        </p:spPr>
        <p:txBody>
          <a:bodyPr vert="horz" wrap="square" lIns="91440" tIns="45720" rIns="91440" bIns="45720" rtlCol="0" anchor="t">
            <a:sp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r>
              <a:rPr lang="en-GB" sz="2000" dirty="0"/>
              <a:t>additional</a:t>
            </a:r>
          </a:p>
        </p:txBody>
      </p:sp>
      <p:grpSp>
        <p:nvGrpSpPr>
          <p:cNvPr id="53" name="circle 3">
            <a:extLst>
              <a:ext uri="{FF2B5EF4-FFF2-40B4-BE49-F238E27FC236}">
                <a16:creationId xmlns:a16="http://schemas.microsoft.com/office/drawing/2014/main" id="{7EE2C44B-C567-4C5B-97AC-B1B3A148AA22}"/>
              </a:ext>
            </a:extLst>
          </p:cNvPr>
          <p:cNvGrpSpPr/>
          <p:nvPr/>
        </p:nvGrpSpPr>
        <p:grpSpPr>
          <a:xfrm>
            <a:off x="6323689" y="2212619"/>
            <a:ext cx="2399666" cy="2399666"/>
            <a:chOff x="470234" y="1852537"/>
            <a:chExt cx="2295039" cy="2295039"/>
          </a:xfrm>
        </p:grpSpPr>
        <p:sp>
          <p:nvSpPr>
            <p:cNvPr id="54" name="circle">
              <a:extLst>
                <a:ext uri="{FF2B5EF4-FFF2-40B4-BE49-F238E27FC236}">
                  <a16:creationId xmlns:a16="http://schemas.microsoft.com/office/drawing/2014/main" id="{5F038721-282A-49E8-B04C-EF35CC6A376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Picture 54">
              <a:extLst>
                <a:ext uri="{FF2B5EF4-FFF2-40B4-BE49-F238E27FC236}">
                  <a16:creationId xmlns:a16="http://schemas.microsoft.com/office/drawing/2014/main" id="{DD3C4D7A-C82F-4292-8DFB-B123E4DA66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91" y="2180282"/>
              <a:ext cx="1129917" cy="1597569"/>
            </a:xfrm>
            <a:prstGeom prst="rect">
              <a:avLst/>
            </a:prstGeom>
          </p:spPr>
        </p:pic>
      </p:grpSp>
      <p:sp>
        <p:nvSpPr>
          <p:cNvPr id="56" name="TextBox 55">
            <a:extLst>
              <a:ext uri="{FF2B5EF4-FFF2-40B4-BE49-F238E27FC236}">
                <a16:creationId xmlns:a16="http://schemas.microsoft.com/office/drawing/2014/main" id="{36A578D6-4F4E-4003-B636-43FDEC87B67E}"/>
              </a:ext>
            </a:extLst>
          </p:cNvPr>
          <p:cNvSpPr txBox="1"/>
          <p:nvPr/>
        </p:nvSpPr>
        <p:spPr>
          <a:xfrm>
            <a:off x="9075008" y="4783513"/>
            <a:ext cx="2699343" cy="372090"/>
          </a:xfrm>
          <a:prstGeom prst="rect">
            <a:avLst/>
          </a:prstGeom>
        </p:spPr>
        <p:txBody>
          <a:bodyPr vert="horz" wrap="square" lIns="91440" tIns="45720" rIns="91440" bIns="45720" rtlCol="0" anchor="t">
            <a:sp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r>
              <a:rPr lang="en-GB" sz="2000" dirty="0"/>
              <a:t>core &amp; additional</a:t>
            </a:r>
          </a:p>
        </p:txBody>
      </p:sp>
      <p:grpSp>
        <p:nvGrpSpPr>
          <p:cNvPr id="57" name="circle 4">
            <a:extLst>
              <a:ext uri="{FF2B5EF4-FFF2-40B4-BE49-F238E27FC236}">
                <a16:creationId xmlns:a16="http://schemas.microsoft.com/office/drawing/2014/main" id="{D156760F-1AA1-4431-869A-B1D09F6522BF}"/>
              </a:ext>
            </a:extLst>
          </p:cNvPr>
          <p:cNvGrpSpPr/>
          <p:nvPr/>
        </p:nvGrpSpPr>
        <p:grpSpPr>
          <a:xfrm>
            <a:off x="9224846" y="2212619"/>
            <a:ext cx="2399666" cy="2399666"/>
            <a:chOff x="470234" y="1852537"/>
            <a:chExt cx="2295039" cy="2295039"/>
          </a:xfrm>
        </p:grpSpPr>
        <p:sp>
          <p:nvSpPr>
            <p:cNvPr id="58" name="circle">
              <a:extLst>
                <a:ext uri="{FF2B5EF4-FFF2-40B4-BE49-F238E27FC236}">
                  <a16:creationId xmlns:a16="http://schemas.microsoft.com/office/drawing/2014/main" id="{310E1062-1EF3-4095-8284-74C67DAF9DCF}"/>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Picture 58">
              <a:extLst>
                <a:ext uri="{FF2B5EF4-FFF2-40B4-BE49-F238E27FC236}">
                  <a16:creationId xmlns:a16="http://schemas.microsoft.com/office/drawing/2014/main" id="{1CB4D9C9-2D0C-44EC-AD6F-E274752C1F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292" y="2143869"/>
              <a:ext cx="1128923" cy="1596164"/>
            </a:xfrm>
            <a:prstGeom prst="rect">
              <a:avLst/>
            </a:prstGeom>
          </p:spPr>
        </p:pic>
      </p:grpSp>
      <p:sp>
        <p:nvSpPr>
          <p:cNvPr id="60" name="title mod1">
            <a:extLst>
              <a:ext uri="{FF2B5EF4-FFF2-40B4-BE49-F238E27FC236}">
                <a16:creationId xmlns:a16="http://schemas.microsoft.com/office/drawing/2014/main" id="{23E67CC0-C943-4389-8D05-478685F74F48}"/>
              </a:ext>
            </a:extLst>
          </p:cNvPr>
          <p:cNvSpPr txBox="1"/>
          <p:nvPr/>
        </p:nvSpPr>
        <p:spPr>
          <a:xfrm>
            <a:off x="472898" y="1363576"/>
            <a:ext cx="259669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availability</a:t>
            </a:r>
          </a:p>
        </p:txBody>
      </p:sp>
      <p:sp>
        <p:nvSpPr>
          <p:cNvPr id="61" name="title mod2">
            <a:extLst>
              <a:ext uri="{FF2B5EF4-FFF2-40B4-BE49-F238E27FC236}">
                <a16:creationId xmlns:a16="http://schemas.microsoft.com/office/drawing/2014/main" id="{07019076-6008-4010-886B-DBE420ED9D9D}"/>
              </a:ext>
            </a:extLst>
          </p:cNvPr>
          <p:cNvSpPr txBox="1"/>
          <p:nvPr/>
        </p:nvSpPr>
        <p:spPr>
          <a:xfrm>
            <a:off x="3363570" y="1363576"/>
            <a:ext cx="2554688"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Service </a:t>
            </a:r>
          </a:p>
          <a:p>
            <a:pPr algn="ctr"/>
            <a:r>
              <a:rPr lang="en-GB" sz="2400" dirty="0">
                <a:solidFill>
                  <a:schemeClr val="tx1">
                    <a:lumMod val="65000"/>
                    <a:lumOff val="35000"/>
                  </a:schemeClr>
                </a:solidFill>
              </a:rPr>
              <a:t>readiness</a:t>
            </a:r>
          </a:p>
        </p:txBody>
      </p:sp>
      <p:sp>
        <p:nvSpPr>
          <p:cNvPr id="62" name="title mod3">
            <a:extLst>
              <a:ext uri="{FF2B5EF4-FFF2-40B4-BE49-F238E27FC236}">
                <a16:creationId xmlns:a16="http://schemas.microsoft.com/office/drawing/2014/main" id="{C4E51701-3672-4E6F-B3B0-24DA3E160148}"/>
              </a:ext>
            </a:extLst>
          </p:cNvPr>
          <p:cNvSpPr txBox="1"/>
          <p:nvPr/>
        </p:nvSpPr>
        <p:spPr>
          <a:xfrm>
            <a:off x="6212233" y="1363576"/>
            <a:ext cx="253906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Quality </a:t>
            </a:r>
          </a:p>
          <a:p>
            <a:pPr algn="ctr"/>
            <a:r>
              <a:rPr lang="en-GB" sz="2400" dirty="0">
                <a:solidFill>
                  <a:schemeClr val="tx1">
                    <a:lumMod val="65000"/>
                    <a:lumOff val="35000"/>
                  </a:schemeClr>
                </a:solidFill>
              </a:rPr>
              <a:t>of care</a:t>
            </a:r>
          </a:p>
        </p:txBody>
      </p:sp>
      <p:sp>
        <p:nvSpPr>
          <p:cNvPr id="63" name="title mod4">
            <a:extLst>
              <a:ext uri="{FF2B5EF4-FFF2-40B4-BE49-F238E27FC236}">
                <a16:creationId xmlns:a16="http://schemas.microsoft.com/office/drawing/2014/main" id="{766870CD-D5D4-41A1-9DC5-DAFAE7823D6A}"/>
              </a:ext>
            </a:extLst>
          </p:cNvPr>
          <p:cNvSpPr txBox="1"/>
          <p:nvPr/>
        </p:nvSpPr>
        <p:spPr>
          <a:xfrm>
            <a:off x="9045273" y="1363576"/>
            <a:ext cx="25792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Management </a:t>
            </a:r>
          </a:p>
          <a:p>
            <a:pPr algn="ctr"/>
            <a:r>
              <a:rPr lang="en-GB" sz="2400" dirty="0">
                <a:solidFill>
                  <a:schemeClr val="tx1">
                    <a:lumMod val="65000"/>
                    <a:lumOff val="35000"/>
                  </a:schemeClr>
                </a:solidFill>
              </a:rPr>
              <a:t>&amp; finance</a:t>
            </a:r>
          </a:p>
        </p:txBody>
      </p:sp>
    </p:spTree>
    <p:custDataLst>
      <p:tags r:id="rId1"/>
    </p:custDataLst>
    <p:extLst>
      <p:ext uri="{BB962C8B-B14F-4D97-AF65-F5344CB8AC3E}">
        <p14:creationId xmlns:p14="http://schemas.microsoft.com/office/powerpoint/2010/main" val="14627948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31"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p:cTn id="10" dur="500" fill="hold"/>
                                        <p:tgtEl>
                                          <p:spTgt spid="38"/>
                                        </p:tgtEl>
                                        <p:attrNameLst>
                                          <p:attrName>ppt_w</p:attrName>
                                        </p:attrNameLst>
                                      </p:cBhvr>
                                      <p:tavLst>
                                        <p:tav tm="0">
                                          <p:val>
                                            <p:fltVal val="0"/>
                                          </p:val>
                                        </p:tav>
                                        <p:tav tm="100000">
                                          <p:val>
                                            <p:strVal val="#ppt_w"/>
                                          </p:val>
                                        </p:tav>
                                      </p:tavLst>
                                    </p:anim>
                                    <p:anim calcmode="lin" valueType="num">
                                      <p:cBhvr>
                                        <p:cTn id="11" dur="500" fill="hold"/>
                                        <p:tgtEl>
                                          <p:spTgt spid="38"/>
                                        </p:tgtEl>
                                        <p:attrNameLst>
                                          <p:attrName>ppt_h</p:attrName>
                                        </p:attrNameLst>
                                      </p:cBhvr>
                                      <p:tavLst>
                                        <p:tav tm="0">
                                          <p:val>
                                            <p:fltVal val="0"/>
                                          </p:val>
                                        </p:tav>
                                        <p:tav tm="100000">
                                          <p:val>
                                            <p:strVal val="#ppt_h"/>
                                          </p:val>
                                        </p:tav>
                                      </p:tavLst>
                                    </p:anim>
                                    <p:anim calcmode="lin" valueType="num">
                                      <p:cBhvr>
                                        <p:cTn id="12" dur="500" fill="hold"/>
                                        <p:tgtEl>
                                          <p:spTgt spid="38"/>
                                        </p:tgtEl>
                                        <p:attrNameLst>
                                          <p:attrName>style.rotation</p:attrName>
                                        </p:attrNameLst>
                                      </p:cBhvr>
                                      <p:tavLst>
                                        <p:tav tm="0">
                                          <p:val>
                                            <p:fltVal val="90"/>
                                          </p:val>
                                        </p:tav>
                                        <p:tav tm="100000">
                                          <p:val>
                                            <p:fltVal val="0"/>
                                          </p:val>
                                        </p:tav>
                                      </p:tavLst>
                                    </p:anim>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3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 calcmode="lin" valueType="num">
                                      <p:cBhvr>
                                        <p:cTn id="27" dur="500" fill="hold"/>
                                        <p:tgtEl>
                                          <p:spTgt spid="57"/>
                                        </p:tgtEl>
                                        <p:attrNameLst>
                                          <p:attrName>style.rotation</p:attrName>
                                        </p:attrNameLst>
                                      </p:cBhvr>
                                      <p:tavLst>
                                        <p:tav tm="0">
                                          <p:val>
                                            <p:fltVal val="90"/>
                                          </p:val>
                                        </p:tav>
                                        <p:tav tm="100000">
                                          <p:val>
                                            <p:fltVal val="0"/>
                                          </p:val>
                                        </p:tav>
                                      </p:tavLst>
                                    </p:anim>
                                    <p:animEffect transition="in" filter="fade">
                                      <p:cBhvr>
                                        <p:cTn id="28" dur="500"/>
                                        <p:tgtEl>
                                          <p:spTgt spid="5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31"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 calcmode="lin" valueType="num">
                                      <p:cBhvr>
                                        <p:cTn id="42" dur="500" fill="hold"/>
                                        <p:tgtEl>
                                          <p:spTgt spid="49"/>
                                        </p:tgtEl>
                                        <p:attrNameLst>
                                          <p:attrName>style.rotation</p:attrName>
                                        </p:attrNameLst>
                                      </p:cBhvr>
                                      <p:tavLst>
                                        <p:tav tm="0">
                                          <p:val>
                                            <p:fltVal val="90"/>
                                          </p:val>
                                        </p:tav>
                                        <p:tav tm="100000">
                                          <p:val>
                                            <p:fltVal val="0"/>
                                          </p:val>
                                        </p:tav>
                                      </p:tavLst>
                                    </p:anim>
                                    <p:animEffect transition="in" filter="fade">
                                      <p:cBhvr>
                                        <p:cTn id="43" dur="500"/>
                                        <p:tgtEl>
                                          <p:spTgt spid="49"/>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3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p:cTn id="55" dur="500" fill="hold"/>
                                        <p:tgtEl>
                                          <p:spTgt spid="53"/>
                                        </p:tgtEl>
                                        <p:attrNameLst>
                                          <p:attrName>ppt_w</p:attrName>
                                        </p:attrNameLst>
                                      </p:cBhvr>
                                      <p:tavLst>
                                        <p:tav tm="0">
                                          <p:val>
                                            <p:fltVal val="0"/>
                                          </p:val>
                                        </p:tav>
                                        <p:tav tm="100000">
                                          <p:val>
                                            <p:strVal val="#ppt_w"/>
                                          </p:val>
                                        </p:tav>
                                      </p:tavLst>
                                    </p:anim>
                                    <p:anim calcmode="lin" valueType="num">
                                      <p:cBhvr>
                                        <p:cTn id="56" dur="500" fill="hold"/>
                                        <p:tgtEl>
                                          <p:spTgt spid="53"/>
                                        </p:tgtEl>
                                        <p:attrNameLst>
                                          <p:attrName>ppt_h</p:attrName>
                                        </p:attrNameLst>
                                      </p:cBhvr>
                                      <p:tavLst>
                                        <p:tav tm="0">
                                          <p:val>
                                            <p:fltVal val="0"/>
                                          </p:val>
                                        </p:tav>
                                        <p:tav tm="100000">
                                          <p:val>
                                            <p:strVal val="#ppt_h"/>
                                          </p:val>
                                        </p:tav>
                                      </p:tavLst>
                                    </p:anim>
                                    <p:anim calcmode="lin" valueType="num">
                                      <p:cBhvr>
                                        <p:cTn id="57" dur="500" fill="hold"/>
                                        <p:tgtEl>
                                          <p:spTgt spid="53"/>
                                        </p:tgtEl>
                                        <p:attrNameLst>
                                          <p:attrName>style.rotation</p:attrName>
                                        </p:attrNameLst>
                                      </p:cBhvr>
                                      <p:tavLst>
                                        <p:tav tm="0">
                                          <p:val>
                                            <p:fltVal val="90"/>
                                          </p:val>
                                        </p:tav>
                                        <p:tav tm="100000">
                                          <p:val>
                                            <p:fltVal val="0"/>
                                          </p:val>
                                        </p:tav>
                                      </p:tavLst>
                                    </p:anim>
                                    <p:animEffect transition="in" filter="fade">
                                      <p:cBhvr>
                                        <p:cTn id="58" dur="500"/>
                                        <p:tgtEl>
                                          <p:spTgt spid="53"/>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8" grpId="0"/>
      <p:bldP spid="52" grpId="0"/>
      <p:bldP spid="56"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Selecting modules and questions for implementation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5004527" y="1985764"/>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Countries select:</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5730400" y="2728619"/>
            <a:ext cx="60234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modules </a:t>
            </a:r>
            <a:br>
              <a:rPr lang="en-GB" sz="2400" dirty="0">
                <a:solidFill>
                  <a:schemeClr val="tx1">
                    <a:lumMod val="65000"/>
                    <a:lumOff val="35000"/>
                  </a:schemeClr>
                </a:solidFill>
              </a:rPr>
            </a:br>
            <a:r>
              <a:rPr lang="en-GB" sz="2400" dirty="0">
                <a:solidFill>
                  <a:schemeClr val="tx1">
                    <a:lumMod val="65000"/>
                    <a:lumOff val="35000"/>
                  </a:schemeClr>
                </a:solidFill>
              </a:rPr>
              <a:t>(single, or combination)</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730400" y="3779201"/>
            <a:ext cx="620195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type of questions </a:t>
            </a:r>
            <a:br>
              <a:rPr lang="en-GB" sz="2400" dirty="0">
                <a:solidFill>
                  <a:schemeClr val="tx1">
                    <a:lumMod val="65000"/>
                    <a:lumOff val="35000"/>
                  </a:schemeClr>
                </a:solidFill>
              </a:rPr>
            </a:br>
            <a:r>
              <a:rPr lang="en-GB" sz="2400" dirty="0">
                <a:solidFill>
                  <a:schemeClr val="tx1">
                    <a:lumMod val="65000"/>
                    <a:lumOff val="35000"/>
                  </a:schemeClr>
                </a:solidFill>
              </a:rPr>
              <a:t>(core only, core and additional)</a:t>
            </a:r>
          </a:p>
        </p:txBody>
      </p:sp>
      <p:pic>
        <p:nvPicPr>
          <p:cNvPr id="11" name="bullet">
            <a:extLst>
              <a:ext uri="{FF2B5EF4-FFF2-40B4-BE49-F238E27FC236}">
                <a16:creationId xmlns:a16="http://schemas.microsoft.com/office/drawing/2014/main" id="{66B20B66-210B-4C38-BCE9-CB2D518BA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1941" y="2887175"/>
            <a:ext cx="117692" cy="122400"/>
          </a:xfrm>
          <a:prstGeom prst="rect">
            <a:avLst/>
          </a:prstGeom>
        </p:spPr>
      </p:pic>
      <p:pic>
        <p:nvPicPr>
          <p:cNvPr id="23" name="bullet2">
            <a:extLst>
              <a:ext uri="{FF2B5EF4-FFF2-40B4-BE49-F238E27FC236}">
                <a16:creationId xmlns:a16="http://schemas.microsoft.com/office/drawing/2014/main" id="{95FB0FA6-8F12-4920-B986-CDD45AB4B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2370" y="3922802"/>
            <a:ext cx="117692" cy="122400"/>
          </a:xfrm>
          <a:prstGeom prst="rect">
            <a:avLst/>
          </a:prstGeom>
        </p:spPr>
      </p:pic>
      <p:pic>
        <p:nvPicPr>
          <p:cNvPr id="17" name="Picture 16">
            <a:extLst>
              <a:ext uri="{FF2B5EF4-FFF2-40B4-BE49-F238E27FC236}">
                <a16:creationId xmlns:a16="http://schemas.microsoft.com/office/drawing/2014/main" id="{1D129F1A-B8E4-46AC-94B0-D515EC94A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50" y="1878197"/>
            <a:ext cx="3318327" cy="3101605"/>
          </a:xfrm>
          <a:prstGeom prst="rect">
            <a:avLst/>
          </a:prstGeom>
        </p:spPr>
      </p:pic>
    </p:spTree>
    <p:custDataLst>
      <p:tags r:id="rId1"/>
    </p:custDataLst>
    <p:extLst>
      <p:ext uri="{BB962C8B-B14F-4D97-AF65-F5344CB8AC3E}">
        <p14:creationId xmlns:p14="http://schemas.microsoft.com/office/powerpoint/2010/main" val="2093205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 calcmode="lin" valueType="num">
                                      <p:cBhvr>
                                        <p:cTn id="14" dur="500" fill="hold"/>
                                        <p:tgtEl>
                                          <p:spTgt spid="11"/>
                                        </p:tgtEl>
                                        <p:attrNameLst>
                                          <p:attrName>style.rotation</p:attrName>
                                        </p:attrNameLst>
                                      </p:cBhvr>
                                      <p:tavLst>
                                        <p:tav tm="0">
                                          <p:val>
                                            <p:fltVal val="90"/>
                                          </p:val>
                                        </p:tav>
                                        <p:tav tm="100000">
                                          <p:val>
                                            <p:fltVal val="0"/>
                                          </p:val>
                                        </p:tav>
                                      </p:tavLst>
                                    </p:anim>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 calcmode="lin" valueType="num">
                                      <p:cBhvr>
                                        <p:cTn id="26" dur="500" fill="hold"/>
                                        <p:tgtEl>
                                          <p:spTgt spid="23"/>
                                        </p:tgtEl>
                                        <p:attrNameLst>
                                          <p:attrName>style.rotation</p:attrName>
                                        </p:attrNameLst>
                                      </p:cBhvr>
                                      <p:tavLst>
                                        <p:tav tm="0">
                                          <p:val>
                                            <p:fltVal val="90"/>
                                          </p:val>
                                        </p:tav>
                                        <p:tav tm="100000">
                                          <p:val>
                                            <p:fltVal val="0"/>
                                          </p:val>
                                        </p:tav>
                                      </p:tavLst>
                                    </p:anim>
                                    <p:animEffect transition="in" filter="fade">
                                      <p:cBhvr>
                                        <p:cTn id="27" dur="500"/>
                                        <p:tgtEl>
                                          <p:spTgt spid="2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Selecting modules and questions for implementation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38" name="colour palette">
            <a:extLst>
              <a:ext uri="{FF2B5EF4-FFF2-40B4-BE49-F238E27FC236}">
                <a16:creationId xmlns:a16="http://schemas.microsoft.com/office/drawing/2014/main" id="{63D2B10B-88A7-4B6A-B1A1-885F0CAAD1AF}"/>
              </a:ext>
            </a:extLst>
          </p:cNvPr>
          <p:cNvGrpSpPr/>
          <p:nvPr/>
        </p:nvGrpSpPr>
        <p:grpSpPr>
          <a:xfrm>
            <a:off x="12588600" y="442735"/>
            <a:ext cx="311767" cy="2727118"/>
            <a:chOff x="12588600" y="442735"/>
            <a:chExt cx="311767" cy="2727118"/>
          </a:xfrm>
        </p:grpSpPr>
        <p:sp>
          <p:nvSpPr>
            <p:cNvPr id="39" name="Rectangle 38">
              <a:extLst>
                <a:ext uri="{FF2B5EF4-FFF2-40B4-BE49-F238E27FC236}">
                  <a16:creationId xmlns:a16="http://schemas.microsoft.com/office/drawing/2014/main" id="{BEC650C5-FBEA-472E-951D-A8E6B5628624}"/>
                </a:ext>
              </a:extLst>
            </p:cNvPr>
            <p:cNvSpPr/>
            <p:nvPr/>
          </p:nvSpPr>
          <p:spPr>
            <a:xfrm>
              <a:off x="12588600" y="442735"/>
              <a:ext cx="311767" cy="327280"/>
            </a:xfrm>
            <a:prstGeom prst="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4FCDF47-513A-42C6-B292-C06078873C54}"/>
                </a:ext>
              </a:extLst>
            </p:cNvPr>
            <p:cNvSpPr/>
            <p:nvPr/>
          </p:nvSpPr>
          <p:spPr>
            <a:xfrm>
              <a:off x="12588600" y="1799379"/>
              <a:ext cx="311767" cy="327281"/>
            </a:xfrm>
            <a:prstGeom prst="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A798C251-8A21-4CCC-AD88-19AF46E27EA8}"/>
                </a:ext>
              </a:extLst>
            </p:cNvPr>
            <p:cNvSpPr txBox="1"/>
            <p:nvPr/>
          </p:nvSpPr>
          <p:spPr>
            <a:xfrm>
              <a:off x="12588600" y="1347165"/>
              <a:ext cx="311767" cy="327281"/>
            </a:xfrm>
            <a:prstGeom prst="rect">
              <a:avLst/>
            </a:prstGeom>
            <a:solidFill>
              <a:srgbClr val="B3C0E2"/>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8" name="TextBox 47">
              <a:extLst>
                <a:ext uri="{FF2B5EF4-FFF2-40B4-BE49-F238E27FC236}">
                  <a16:creationId xmlns:a16="http://schemas.microsoft.com/office/drawing/2014/main" id="{FCED271A-8331-492E-A475-747EDD25D6F6}"/>
                </a:ext>
              </a:extLst>
            </p:cNvPr>
            <p:cNvSpPr txBox="1"/>
            <p:nvPr/>
          </p:nvSpPr>
          <p:spPr>
            <a:xfrm>
              <a:off x="12588600" y="894950"/>
              <a:ext cx="311767" cy="32728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F1E41BC4-6589-474E-B10D-20A8DACEAE26}"/>
                </a:ext>
              </a:extLst>
            </p:cNvPr>
            <p:cNvSpPr/>
            <p:nvPr/>
          </p:nvSpPr>
          <p:spPr>
            <a:xfrm>
              <a:off x="12588600" y="2290278"/>
              <a:ext cx="311767" cy="327281"/>
            </a:xfrm>
            <a:prstGeom prst="rect">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7D2EF3FD-C12D-4299-BEB9-DDB8AD532C0A}"/>
                </a:ext>
              </a:extLst>
            </p:cNvPr>
            <p:cNvSpPr/>
            <p:nvPr/>
          </p:nvSpPr>
          <p:spPr>
            <a:xfrm>
              <a:off x="12588600" y="2842572"/>
              <a:ext cx="311767" cy="327281"/>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healthcare facility">
            <a:extLst>
              <a:ext uri="{FF2B5EF4-FFF2-40B4-BE49-F238E27FC236}">
                <a16:creationId xmlns:a16="http://schemas.microsoft.com/office/drawing/2014/main" id="{260730C8-EDC0-46CB-8CCD-FE899C0345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121" y="924018"/>
            <a:ext cx="3941755" cy="3837107"/>
          </a:xfrm>
          <a:prstGeom prst="rect">
            <a:avLst/>
          </a:prstGeom>
        </p:spPr>
      </p:pic>
      <p:sp>
        <p:nvSpPr>
          <p:cNvPr id="25" name="TextBox 24">
            <a:extLst>
              <a:ext uri="{FF2B5EF4-FFF2-40B4-BE49-F238E27FC236}">
                <a16:creationId xmlns:a16="http://schemas.microsoft.com/office/drawing/2014/main" id="{A215B1DD-9AAD-48D1-8468-2B3A8EE86CED}"/>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These decisions will guide the selection of the HHFA questionnaire </a:t>
            </a:r>
            <a:br>
              <a:rPr lang="en-GB" sz="2400" dirty="0"/>
            </a:br>
            <a:r>
              <a:rPr lang="en-GB" sz="2400" dirty="0"/>
              <a:t>that will be implemented. </a:t>
            </a:r>
          </a:p>
        </p:txBody>
      </p:sp>
      <p:sp>
        <p:nvSpPr>
          <p:cNvPr id="26" name="Rectangle 25">
            <a:extLst>
              <a:ext uri="{FF2B5EF4-FFF2-40B4-BE49-F238E27FC236}">
                <a16:creationId xmlns:a16="http://schemas.microsoft.com/office/drawing/2014/main" id="{ECD6C78B-8E86-45FA-AFBB-DA5202D2B37F}"/>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7782217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31B09C"/>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12773</TotalTime>
  <Words>1039</Words>
  <Application>Microsoft Office PowerPoint</Application>
  <PresentationFormat>Widescreen</PresentationFormat>
  <Paragraphs>180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Cambria</vt:lpstr>
      <vt:lpstr>Calibri</vt:lpstr>
      <vt:lpstr>Arial</vt:lpstr>
      <vt:lpstr>Atkinson Hyperlegible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HHFA_introduction_module1_unit2_en</dc:title>
  <dc:creator>WHO</dc:creator>
  <cp:lastModifiedBy>G Johnson</cp:lastModifiedBy>
  <cp:revision>156</cp:revision>
  <dcterms:created xsi:type="dcterms:W3CDTF">2022-07-29T14:12:36Z</dcterms:created>
  <dcterms:modified xsi:type="dcterms:W3CDTF">2022-11-02T16:12:33Z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